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6"/>
  </p:notesMasterIdLst>
  <p:sldIdLst>
    <p:sldId id="258" r:id="rId5"/>
    <p:sldId id="289" r:id="rId6"/>
    <p:sldId id="398" r:id="rId7"/>
    <p:sldId id="489" r:id="rId8"/>
    <p:sldId id="432" r:id="rId9"/>
    <p:sldId id="381" r:id="rId10"/>
    <p:sldId id="500" r:id="rId11"/>
    <p:sldId id="435" r:id="rId12"/>
    <p:sldId id="433" r:id="rId13"/>
    <p:sldId id="370" r:id="rId14"/>
    <p:sldId id="421" r:id="rId15"/>
    <p:sldId id="422" r:id="rId16"/>
    <p:sldId id="434" r:id="rId17"/>
    <p:sldId id="278" r:id="rId18"/>
    <p:sldId id="349" r:id="rId19"/>
    <p:sldId id="343" r:id="rId20"/>
    <p:sldId id="393" r:id="rId21"/>
    <p:sldId id="423" r:id="rId22"/>
    <p:sldId id="304" r:id="rId23"/>
    <p:sldId id="358" r:id="rId24"/>
    <p:sldId id="372" r:id="rId25"/>
    <p:sldId id="503" r:id="rId26"/>
    <p:sldId id="303" r:id="rId27"/>
    <p:sldId id="263" r:id="rId28"/>
    <p:sldId id="283" r:id="rId29"/>
    <p:sldId id="354" r:id="rId30"/>
    <p:sldId id="309" r:id="rId31"/>
    <p:sldId id="306" r:id="rId32"/>
    <p:sldId id="316" r:id="rId33"/>
    <p:sldId id="380" r:id="rId34"/>
    <p:sldId id="504" r:id="rId35"/>
    <p:sldId id="506" r:id="rId36"/>
    <p:sldId id="348" r:id="rId37"/>
    <p:sldId id="324" r:id="rId38"/>
    <p:sldId id="374" r:id="rId39"/>
    <p:sldId id="313" r:id="rId40"/>
    <p:sldId id="257" r:id="rId41"/>
    <p:sldId id="494" r:id="rId42"/>
    <p:sldId id="505" r:id="rId43"/>
    <p:sldId id="351" r:id="rId44"/>
    <p:sldId id="451" r:id="rId45"/>
    <p:sldId id="338" r:id="rId46"/>
    <p:sldId id="484" r:id="rId47"/>
    <p:sldId id="288" r:id="rId48"/>
    <p:sldId id="445" r:id="rId49"/>
    <p:sldId id="326" r:id="rId50"/>
    <p:sldId id="273" r:id="rId51"/>
    <p:sldId id="402" r:id="rId52"/>
    <p:sldId id="403" r:id="rId53"/>
    <p:sldId id="499" r:id="rId54"/>
    <p:sldId id="48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sorterViewPr>
    <p:cViewPr>
      <p:scale>
        <a:sx n="100" d="100"/>
        <a:sy n="100" d="100"/>
      </p:scale>
      <p:origin x="0" y="-9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39149126107856"/>
          <c:y val="0.18633578047315866"/>
          <c:w val="0.84456656212831527"/>
          <c:h val="0.61283767800061073"/>
        </c:manualLayout>
      </c:layout>
      <c:lineChart>
        <c:grouping val="standard"/>
        <c:varyColors val="0"/>
        <c:ser>
          <c:idx val="0"/>
          <c:order val="0"/>
          <c:tx>
            <c:strRef>
              <c:f>Sheet1!$B$1</c:f>
              <c:strCache>
                <c:ptCount val="1"/>
                <c:pt idx="0">
                  <c:v>T Scores</c:v>
                </c:pt>
              </c:strCache>
            </c:strRef>
          </c:tx>
          <c:spPr>
            <a:ln w="38100">
              <a:solidFill>
                <a:srgbClr val="FF0000"/>
              </a:solidFill>
              <a:prstDash val="solid"/>
            </a:ln>
          </c:spPr>
          <c:marker>
            <c:symbol val="diamond"/>
            <c:size val="5"/>
            <c:spPr>
              <a:solidFill>
                <a:srgbClr val="000080"/>
              </a:solidFill>
              <a:ln>
                <a:solidFill>
                  <a:srgbClr val="000080"/>
                </a:solidFill>
                <a:prstDash val="solid"/>
              </a:ln>
            </c:spPr>
          </c:marker>
          <c:cat>
            <c:strRef>
              <c:f>Sheet1!$A$2:$A$22</c:f>
              <c:strCache>
                <c:ptCount val="20"/>
                <c:pt idx="0">
                  <c:v> </c:v>
                </c:pt>
                <c:pt idx="1">
                  <c:v>VRIN</c:v>
                </c:pt>
                <c:pt idx="2">
                  <c:v>TRIN</c:v>
                </c:pt>
                <c:pt idx="3">
                  <c:v>F</c:v>
                </c:pt>
                <c:pt idx="4">
                  <c:v>Fb</c:v>
                </c:pt>
                <c:pt idx="5">
                  <c:v>Fp</c:v>
                </c:pt>
                <c:pt idx="6">
                  <c:v>L</c:v>
                </c:pt>
                <c:pt idx="7">
                  <c:v>K</c:v>
                </c:pt>
                <c:pt idx="8">
                  <c:v>S</c:v>
                </c:pt>
                <c:pt idx="10">
                  <c:v>Hs</c:v>
                </c:pt>
                <c:pt idx="11">
                  <c:v>D</c:v>
                </c:pt>
                <c:pt idx="12">
                  <c:v>Hy</c:v>
                </c:pt>
                <c:pt idx="13">
                  <c:v>Pd</c:v>
                </c:pt>
                <c:pt idx="14">
                  <c:v>Mf</c:v>
                </c:pt>
                <c:pt idx="15">
                  <c:v>Pa</c:v>
                </c:pt>
                <c:pt idx="16">
                  <c:v>Pt</c:v>
                </c:pt>
                <c:pt idx="17">
                  <c:v>Sc</c:v>
                </c:pt>
                <c:pt idx="18">
                  <c:v>Ma</c:v>
                </c:pt>
                <c:pt idx="19">
                  <c:v>Si</c:v>
                </c:pt>
              </c:strCache>
            </c:strRef>
          </c:cat>
          <c:val>
            <c:numRef>
              <c:f>Sheet1!$B$2:$B$22</c:f>
              <c:numCache>
                <c:formatCode>General</c:formatCode>
                <c:ptCount val="21"/>
                <c:pt idx="1">
                  <c:v>58</c:v>
                </c:pt>
                <c:pt idx="2">
                  <c:v>65</c:v>
                </c:pt>
                <c:pt idx="3">
                  <c:v>82</c:v>
                </c:pt>
                <c:pt idx="4">
                  <c:v>54</c:v>
                </c:pt>
                <c:pt idx="5">
                  <c:v>65</c:v>
                </c:pt>
                <c:pt idx="6">
                  <c:v>38</c:v>
                </c:pt>
                <c:pt idx="7">
                  <c:v>52</c:v>
                </c:pt>
                <c:pt idx="8">
                  <c:v>43</c:v>
                </c:pt>
                <c:pt idx="10">
                  <c:v>35</c:v>
                </c:pt>
                <c:pt idx="11">
                  <c:v>30</c:v>
                </c:pt>
                <c:pt idx="12">
                  <c:v>35</c:v>
                </c:pt>
                <c:pt idx="13">
                  <c:v>66</c:v>
                </c:pt>
                <c:pt idx="14">
                  <c:v>69</c:v>
                </c:pt>
                <c:pt idx="15">
                  <c:v>49</c:v>
                </c:pt>
                <c:pt idx="16">
                  <c:v>37</c:v>
                </c:pt>
                <c:pt idx="17">
                  <c:v>60</c:v>
                </c:pt>
                <c:pt idx="18">
                  <c:v>88</c:v>
                </c:pt>
                <c:pt idx="19">
                  <c:v>30</c:v>
                </c:pt>
              </c:numCache>
            </c:numRef>
          </c:val>
          <c:smooth val="0"/>
          <c:extLst>
            <c:ext xmlns:c16="http://schemas.microsoft.com/office/drawing/2014/chart" uri="{C3380CC4-5D6E-409C-BE32-E72D297353CC}">
              <c16:uniqueId val="{00000000-1E42-4A96-B544-1EDC84181DBE}"/>
            </c:ext>
          </c:extLst>
        </c:ser>
        <c:ser>
          <c:idx val="1"/>
          <c:order val="1"/>
          <c:tx>
            <c:strRef>
              <c:f>Sheet1!$C$1</c:f>
              <c:strCache>
                <c:ptCount val="1"/>
              </c:strCache>
            </c:strRef>
          </c:tx>
          <c:spPr>
            <a:ln w="25400">
              <a:solidFill>
                <a:srgbClr val="000000"/>
              </a:solidFill>
              <a:prstDash val="solid"/>
            </a:ln>
          </c:spPr>
          <c:marker>
            <c:symbol val="none"/>
          </c:marker>
          <c:cat>
            <c:strRef>
              <c:f>Sheet1!$A$2:$A$22</c:f>
              <c:strCache>
                <c:ptCount val="20"/>
                <c:pt idx="0">
                  <c:v> </c:v>
                </c:pt>
                <c:pt idx="1">
                  <c:v>VRIN</c:v>
                </c:pt>
                <c:pt idx="2">
                  <c:v>TRIN</c:v>
                </c:pt>
                <c:pt idx="3">
                  <c:v>F</c:v>
                </c:pt>
                <c:pt idx="4">
                  <c:v>Fb</c:v>
                </c:pt>
                <c:pt idx="5">
                  <c:v>Fp</c:v>
                </c:pt>
                <c:pt idx="6">
                  <c:v>L</c:v>
                </c:pt>
                <c:pt idx="7">
                  <c:v>K</c:v>
                </c:pt>
                <c:pt idx="8">
                  <c:v>S</c:v>
                </c:pt>
                <c:pt idx="10">
                  <c:v>Hs</c:v>
                </c:pt>
                <c:pt idx="11">
                  <c:v>D</c:v>
                </c:pt>
                <c:pt idx="12">
                  <c:v>Hy</c:v>
                </c:pt>
                <c:pt idx="13">
                  <c:v>Pd</c:v>
                </c:pt>
                <c:pt idx="14">
                  <c:v>Mf</c:v>
                </c:pt>
                <c:pt idx="15">
                  <c:v>Pa</c:v>
                </c:pt>
                <c:pt idx="16">
                  <c:v>Pt</c:v>
                </c:pt>
                <c:pt idx="17">
                  <c:v>Sc</c:v>
                </c:pt>
                <c:pt idx="18">
                  <c:v>Ma</c:v>
                </c:pt>
                <c:pt idx="19">
                  <c:v>Si</c:v>
                </c:pt>
              </c:strCache>
            </c:strRef>
          </c:cat>
          <c:val>
            <c:numRef>
              <c:f>Sheet1!$C$2:$C$22</c:f>
              <c:numCache>
                <c:formatCode>General</c:formatCode>
                <c:ptCount val="21"/>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numCache>
            </c:numRef>
          </c:val>
          <c:smooth val="0"/>
          <c:extLst>
            <c:ext xmlns:c16="http://schemas.microsoft.com/office/drawing/2014/chart" uri="{C3380CC4-5D6E-409C-BE32-E72D297353CC}">
              <c16:uniqueId val="{00000001-1E42-4A96-B544-1EDC84181DBE}"/>
            </c:ext>
          </c:extLst>
        </c:ser>
        <c:ser>
          <c:idx val="2"/>
          <c:order val="2"/>
          <c:tx>
            <c:strRef>
              <c:f>Sheet1!$D$1</c:f>
              <c:strCache>
                <c:ptCount val="1"/>
              </c:strCache>
            </c:strRef>
          </c:tx>
          <c:spPr>
            <a:ln w="25400">
              <a:solidFill>
                <a:srgbClr val="000000"/>
              </a:solidFill>
              <a:prstDash val="solid"/>
            </a:ln>
          </c:spPr>
          <c:marker>
            <c:symbol val="none"/>
          </c:marker>
          <c:cat>
            <c:strRef>
              <c:f>Sheet1!$A$2:$A$22</c:f>
              <c:strCache>
                <c:ptCount val="20"/>
                <c:pt idx="0">
                  <c:v> </c:v>
                </c:pt>
                <c:pt idx="1">
                  <c:v>VRIN</c:v>
                </c:pt>
                <c:pt idx="2">
                  <c:v>TRIN</c:v>
                </c:pt>
                <c:pt idx="3">
                  <c:v>F</c:v>
                </c:pt>
                <c:pt idx="4">
                  <c:v>Fb</c:v>
                </c:pt>
                <c:pt idx="5">
                  <c:v>Fp</c:v>
                </c:pt>
                <c:pt idx="6">
                  <c:v>L</c:v>
                </c:pt>
                <c:pt idx="7">
                  <c:v>K</c:v>
                </c:pt>
                <c:pt idx="8">
                  <c:v>S</c:v>
                </c:pt>
                <c:pt idx="10">
                  <c:v>Hs</c:v>
                </c:pt>
                <c:pt idx="11">
                  <c:v>D</c:v>
                </c:pt>
                <c:pt idx="12">
                  <c:v>Hy</c:v>
                </c:pt>
                <c:pt idx="13">
                  <c:v>Pd</c:v>
                </c:pt>
                <c:pt idx="14">
                  <c:v>Mf</c:v>
                </c:pt>
                <c:pt idx="15">
                  <c:v>Pa</c:v>
                </c:pt>
                <c:pt idx="16">
                  <c:v>Pt</c:v>
                </c:pt>
                <c:pt idx="17">
                  <c:v>Sc</c:v>
                </c:pt>
                <c:pt idx="18">
                  <c:v>Ma</c:v>
                </c:pt>
                <c:pt idx="19">
                  <c:v>Si</c:v>
                </c:pt>
              </c:strCache>
            </c:strRef>
          </c:cat>
          <c:val>
            <c:numRef>
              <c:f>Sheet1!$D$2:$D$22</c:f>
              <c:numCache>
                <c:formatCode>General</c:formatCode>
                <c:ptCount val="21"/>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numCache>
            </c:numRef>
          </c:val>
          <c:smooth val="0"/>
          <c:extLst>
            <c:ext xmlns:c16="http://schemas.microsoft.com/office/drawing/2014/chart" uri="{C3380CC4-5D6E-409C-BE32-E72D297353CC}">
              <c16:uniqueId val="{00000002-1E42-4A96-B544-1EDC84181DBE}"/>
            </c:ext>
          </c:extLst>
        </c:ser>
        <c:dLbls>
          <c:showLegendKey val="0"/>
          <c:showVal val="0"/>
          <c:showCatName val="0"/>
          <c:showSerName val="0"/>
          <c:showPercent val="0"/>
          <c:showBubbleSize val="0"/>
        </c:dLbls>
        <c:marker val="1"/>
        <c:smooth val="0"/>
        <c:axId val="421870912"/>
        <c:axId val="1"/>
      </c:lineChart>
      <c:catAx>
        <c:axId val="421870912"/>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a:t>MMPI-2 Basic Scales</a:t>
                </a:r>
              </a:p>
            </c:rich>
          </c:tx>
          <c:layout>
            <c:manualLayout>
              <c:xMode val="edge"/>
              <c:yMode val="edge"/>
              <c:x val="0.39021801261784445"/>
              <c:y val="0.8633557828589683"/>
            </c:manualLayout>
          </c:layout>
          <c:overlay val="0"/>
          <c:spPr>
            <a:noFill/>
            <a:ln w="25400">
              <a:noFill/>
            </a:ln>
          </c:spPr>
        </c:title>
        <c:numFmt formatCode="General" sourceLinked="1"/>
        <c:majorTickMark val="in"/>
        <c:minorTickMark val="none"/>
        <c:tickLblPos val="nextTo"/>
        <c:spPr>
          <a:ln w="25400">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
        <c:crossesAt val="30"/>
        <c:auto val="1"/>
        <c:lblAlgn val="ctr"/>
        <c:lblOffset val="100"/>
        <c:tickLblSkip val="1"/>
        <c:tickMarkSkip val="1"/>
        <c:noMultiLvlLbl val="0"/>
      </c:catAx>
      <c:valAx>
        <c:axId val="1"/>
        <c:scaling>
          <c:orientation val="minMax"/>
          <c:max val="120"/>
          <c:min val="30"/>
        </c:scaling>
        <c:delete val="0"/>
        <c:axPos val="l"/>
        <c:title>
          <c:tx>
            <c:rich>
              <a:bodyPr/>
              <a:lstStyle/>
              <a:p>
                <a:pPr>
                  <a:defRPr sz="1200" b="1" i="0" u="none" strike="noStrike" baseline="0">
                    <a:solidFill>
                      <a:srgbClr val="000000"/>
                    </a:solidFill>
                    <a:latin typeface="Arial"/>
                    <a:ea typeface="Arial"/>
                    <a:cs typeface="Arial"/>
                  </a:defRPr>
                </a:pPr>
                <a:r>
                  <a:rPr lang="en-US"/>
                  <a:t>T Scores</a:t>
                </a:r>
              </a:p>
            </c:rich>
          </c:tx>
          <c:layout>
            <c:manualLayout>
              <c:xMode val="edge"/>
              <c:yMode val="edge"/>
              <c:x val="2.2826123300765281E-2"/>
              <c:y val="0.39958672923688471"/>
            </c:manualLayout>
          </c:layout>
          <c:overlay val="0"/>
          <c:spPr>
            <a:noFill/>
            <a:ln w="25400">
              <a:noFill/>
            </a:ln>
          </c:spPr>
        </c:title>
        <c:numFmt formatCode="General" sourceLinked="1"/>
        <c:majorTickMark val="in"/>
        <c:minorTickMark val="in"/>
        <c:tickLblPos val="nextTo"/>
        <c:spPr>
          <a:ln w="25400">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421870912"/>
        <c:crosses val="autoZero"/>
        <c:crossBetween val="midCat"/>
        <c:majorUnit val="10"/>
        <c:minorUnit val="5"/>
      </c:valAx>
      <c:spPr>
        <a:noFill/>
        <a:ln w="38100">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95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E0FBB-1BD0-4109-8F0B-3C54CF4B674D}" type="doc">
      <dgm:prSet loTypeId="urn:microsoft.com/office/officeart/2016/7/layout/RepeatingBendingProcessNew" loCatId="process" qsTypeId="urn:microsoft.com/office/officeart/2005/8/quickstyle/simple2" qsCatId="simple" csTypeId="urn:microsoft.com/office/officeart/2005/8/colors/accent3_2" csCatId="accent3" phldr="1"/>
      <dgm:spPr/>
      <dgm:t>
        <a:bodyPr/>
        <a:lstStyle/>
        <a:p>
          <a:endParaRPr lang="en-US"/>
        </a:p>
      </dgm:t>
    </dgm:pt>
    <dgm:pt modelId="{DB517233-DA8C-4990-AE4F-51E965400914}">
      <dgm:prSet/>
      <dgm:spPr/>
      <dgm:t>
        <a:bodyPr/>
        <a:lstStyle/>
        <a:p>
          <a:r>
            <a:rPr lang="en-US" b="1"/>
            <a:t>Mentalization</a:t>
          </a:r>
          <a:r>
            <a:rPr lang="en-US"/>
            <a:t> – </a:t>
          </a:r>
        </a:p>
      </dgm:t>
    </dgm:pt>
    <dgm:pt modelId="{0FE7F8E8-34E4-46EC-B639-7BEDC261EB77}" type="parTrans" cxnId="{6B488440-1C06-49A5-8852-F2EC087C9753}">
      <dgm:prSet/>
      <dgm:spPr/>
      <dgm:t>
        <a:bodyPr/>
        <a:lstStyle/>
        <a:p>
          <a:endParaRPr lang="en-US"/>
        </a:p>
      </dgm:t>
    </dgm:pt>
    <dgm:pt modelId="{FD656242-F0A4-48D7-83AC-A1F3BF1B3817}" type="sibTrans" cxnId="{6B488440-1C06-49A5-8852-F2EC087C9753}">
      <dgm:prSet/>
      <dgm:spPr/>
      <dgm:t>
        <a:bodyPr/>
        <a:lstStyle/>
        <a:p>
          <a:endParaRPr lang="en-US"/>
        </a:p>
      </dgm:t>
    </dgm:pt>
    <dgm:pt modelId="{2898F2A2-7E54-446D-894A-5FB29015C538}">
      <dgm:prSet/>
      <dgm:spPr/>
      <dgm:t>
        <a:bodyPr/>
        <a:lstStyle/>
        <a:p>
          <a:r>
            <a:rPr lang="en-US" i="1"/>
            <a:t>Theory of Mind </a:t>
          </a:r>
          <a:r>
            <a:rPr lang="en-US"/>
            <a:t>&amp; </a:t>
          </a:r>
          <a:r>
            <a:rPr lang="en-US" i="1"/>
            <a:t>Attachment</a:t>
          </a:r>
          <a:r>
            <a:rPr lang="en-US"/>
            <a:t> (Bowlby) lead to - </a:t>
          </a:r>
          <a:r>
            <a:rPr lang="en-US" i="1"/>
            <a:t>Reflective Functioning </a:t>
          </a:r>
          <a:r>
            <a:rPr lang="en-US"/>
            <a:t>(Fonagy, Bateman, et al)</a:t>
          </a:r>
        </a:p>
      </dgm:t>
    </dgm:pt>
    <dgm:pt modelId="{E054D168-9365-43DF-BE5C-A8F1232D4465}" type="parTrans" cxnId="{076DDD4C-18AD-4A1F-B95F-527304CF6E78}">
      <dgm:prSet/>
      <dgm:spPr/>
      <dgm:t>
        <a:bodyPr/>
        <a:lstStyle/>
        <a:p>
          <a:endParaRPr lang="en-US"/>
        </a:p>
      </dgm:t>
    </dgm:pt>
    <dgm:pt modelId="{F0A78C83-0A72-47F8-84E0-4385CA1A71B6}" type="sibTrans" cxnId="{076DDD4C-18AD-4A1F-B95F-527304CF6E78}">
      <dgm:prSet/>
      <dgm:spPr/>
      <dgm:t>
        <a:bodyPr/>
        <a:lstStyle/>
        <a:p>
          <a:endParaRPr lang="en-US"/>
        </a:p>
      </dgm:t>
    </dgm:pt>
    <dgm:pt modelId="{DD7C987A-C609-45BD-B5AE-2FC91457D832}">
      <dgm:prSet/>
      <dgm:spPr/>
      <dgm:t>
        <a:bodyPr/>
        <a:lstStyle/>
        <a:p>
          <a:r>
            <a:rPr lang="en-US"/>
            <a:t>Like empathy, psychological mindedness, mindfulness</a:t>
          </a:r>
        </a:p>
      </dgm:t>
    </dgm:pt>
    <dgm:pt modelId="{D336AB57-918D-4E6E-AAF5-41AFD5186891}" type="parTrans" cxnId="{5F4B0A43-C10A-43E7-85A1-231D78743289}">
      <dgm:prSet/>
      <dgm:spPr/>
      <dgm:t>
        <a:bodyPr/>
        <a:lstStyle/>
        <a:p>
          <a:endParaRPr lang="en-US"/>
        </a:p>
      </dgm:t>
    </dgm:pt>
    <dgm:pt modelId="{F204FFDF-AC71-49D0-A292-A102AB6EC1C0}" type="sibTrans" cxnId="{5F4B0A43-C10A-43E7-85A1-231D78743289}">
      <dgm:prSet/>
      <dgm:spPr/>
      <dgm:t>
        <a:bodyPr/>
        <a:lstStyle/>
        <a:p>
          <a:endParaRPr lang="en-US"/>
        </a:p>
      </dgm:t>
    </dgm:pt>
    <dgm:pt modelId="{50600BDD-5377-435A-B9E1-F7512FC3FCDD}">
      <dgm:prSet/>
      <dgm:spPr/>
      <dgm:t>
        <a:bodyPr/>
        <a:lstStyle/>
        <a:p>
          <a:r>
            <a:rPr lang="en-US"/>
            <a:t> interpreting actions by inferred mental states (symbolizing)</a:t>
          </a:r>
        </a:p>
      </dgm:t>
    </dgm:pt>
    <dgm:pt modelId="{E1FC5682-063E-4A36-A185-7F19CB4F32C4}" type="parTrans" cxnId="{6A9DE6BA-16D0-4C2A-9904-A9FAD2D56844}">
      <dgm:prSet/>
      <dgm:spPr/>
      <dgm:t>
        <a:bodyPr/>
        <a:lstStyle/>
        <a:p>
          <a:endParaRPr lang="en-US"/>
        </a:p>
      </dgm:t>
    </dgm:pt>
    <dgm:pt modelId="{0B1DBDF4-BD28-47A5-B576-79E6037921D7}" type="sibTrans" cxnId="{6A9DE6BA-16D0-4C2A-9904-A9FAD2D56844}">
      <dgm:prSet/>
      <dgm:spPr/>
      <dgm:t>
        <a:bodyPr/>
        <a:lstStyle/>
        <a:p>
          <a:endParaRPr lang="en-US"/>
        </a:p>
      </dgm:t>
    </dgm:pt>
    <dgm:pt modelId="{9CD5117F-CD4E-4365-9533-E7537DFA3F9B}">
      <dgm:prSet/>
      <dgm:spPr/>
      <dgm:t>
        <a:bodyPr/>
        <a:lstStyle/>
        <a:p>
          <a:r>
            <a:rPr lang="en-US"/>
            <a:t>Implicit, Explicit, Self, Other, Cognitive, Affective, Content, Process </a:t>
          </a:r>
        </a:p>
      </dgm:t>
    </dgm:pt>
    <dgm:pt modelId="{F78452D4-E9F6-40DA-AB96-2EB1E59DFBCD}" type="parTrans" cxnId="{C47856C0-D755-47E2-9004-AEAEF14A992B}">
      <dgm:prSet/>
      <dgm:spPr/>
      <dgm:t>
        <a:bodyPr/>
        <a:lstStyle/>
        <a:p>
          <a:endParaRPr lang="en-US"/>
        </a:p>
      </dgm:t>
    </dgm:pt>
    <dgm:pt modelId="{82FC0E06-1A16-4866-AC30-93192FDFC324}" type="sibTrans" cxnId="{C47856C0-D755-47E2-9004-AEAEF14A992B}">
      <dgm:prSet/>
      <dgm:spPr/>
      <dgm:t>
        <a:bodyPr/>
        <a:lstStyle/>
        <a:p>
          <a:endParaRPr lang="en-US"/>
        </a:p>
      </dgm:t>
    </dgm:pt>
    <dgm:pt modelId="{E33A72BB-4ACC-445C-8A4C-04480C842A32}" type="pres">
      <dgm:prSet presAssocID="{60EE0FBB-1BD0-4109-8F0B-3C54CF4B674D}" presName="Name0" presStyleCnt="0">
        <dgm:presLayoutVars>
          <dgm:dir/>
          <dgm:resizeHandles val="exact"/>
        </dgm:presLayoutVars>
      </dgm:prSet>
      <dgm:spPr/>
    </dgm:pt>
    <dgm:pt modelId="{B48F6B52-2228-42B5-BAE7-B2FCBF4781A4}" type="pres">
      <dgm:prSet presAssocID="{DB517233-DA8C-4990-AE4F-51E965400914}" presName="node" presStyleLbl="node1" presStyleIdx="0" presStyleCnt="1">
        <dgm:presLayoutVars>
          <dgm:bulletEnabled val="1"/>
        </dgm:presLayoutVars>
      </dgm:prSet>
      <dgm:spPr/>
    </dgm:pt>
  </dgm:ptLst>
  <dgm:cxnLst>
    <dgm:cxn modelId="{ADA7582A-6583-4750-A693-529719587721}" type="presOf" srcId="{DD7C987A-C609-45BD-B5AE-2FC91457D832}" destId="{B48F6B52-2228-42B5-BAE7-B2FCBF4781A4}" srcOrd="0" destOrd="2" presId="urn:microsoft.com/office/officeart/2016/7/layout/RepeatingBendingProcessNew"/>
    <dgm:cxn modelId="{0F25A932-8049-4817-9B6C-A37F07D8279D}" type="presOf" srcId="{60EE0FBB-1BD0-4109-8F0B-3C54CF4B674D}" destId="{E33A72BB-4ACC-445C-8A4C-04480C842A32}" srcOrd="0" destOrd="0" presId="urn:microsoft.com/office/officeart/2016/7/layout/RepeatingBendingProcessNew"/>
    <dgm:cxn modelId="{6B488440-1C06-49A5-8852-F2EC087C9753}" srcId="{60EE0FBB-1BD0-4109-8F0B-3C54CF4B674D}" destId="{DB517233-DA8C-4990-AE4F-51E965400914}" srcOrd="0" destOrd="0" parTransId="{0FE7F8E8-34E4-46EC-B639-7BEDC261EB77}" sibTransId="{FD656242-F0A4-48D7-83AC-A1F3BF1B3817}"/>
    <dgm:cxn modelId="{5F4B0A43-C10A-43E7-85A1-231D78743289}" srcId="{DB517233-DA8C-4990-AE4F-51E965400914}" destId="{DD7C987A-C609-45BD-B5AE-2FC91457D832}" srcOrd="1" destOrd="0" parTransId="{D336AB57-918D-4E6E-AAF5-41AFD5186891}" sibTransId="{F204FFDF-AC71-49D0-A292-A102AB6EC1C0}"/>
    <dgm:cxn modelId="{BEFFC445-7211-41C3-B493-10083DE48D53}" type="presOf" srcId="{DB517233-DA8C-4990-AE4F-51E965400914}" destId="{B48F6B52-2228-42B5-BAE7-B2FCBF4781A4}" srcOrd="0" destOrd="0" presId="urn:microsoft.com/office/officeart/2016/7/layout/RepeatingBendingProcessNew"/>
    <dgm:cxn modelId="{076DDD4C-18AD-4A1F-B95F-527304CF6E78}" srcId="{DB517233-DA8C-4990-AE4F-51E965400914}" destId="{2898F2A2-7E54-446D-894A-5FB29015C538}" srcOrd="0" destOrd="0" parTransId="{E054D168-9365-43DF-BE5C-A8F1232D4465}" sibTransId="{F0A78C83-0A72-47F8-84E0-4385CA1A71B6}"/>
    <dgm:cxn modelId="{00C68581-F908-4941-9BFC-7CF1C1D54043}" type="presOf" srcId="{9CD5117F-CD4E-4365-9533-E7537DFA3F9B}" destId="{B48F6B52-2228-42B5-BAE7-B2FCBF4781A4}" srcOrd="0" destOrd="4" presId="urn:microsoft.com/office/officeart/2016/7/layout/RepeatingBendingProcessNew"/>
    <dgm:cxn modelId="{7574EAAB-0C05-4FE6-89EE-AC9DAB1CD649}" type="presOf" srcId="{50600BDD-5377-435A-B9E1-F7512FC3FCDD}" destId="{B48F6B52-2228-42B5-BAE7-B2FCBF4781A4}" srcOrd="0" destOrd="3" presId="urn:microsoft.com/office/officeart/2016/7/layout/RepeatingBendingProcessNew"/>
    <dgm:cxn modelId="{6A9DE6BA-16D0-4C2A-9904-A9FAD2D56844}" srcId="{DB517233-DA8C-4990-AE4F-51E965400914}" destId="{50600BDD-5377-435A-B9E1-F7512FC3FCDD}" srcOrd="2" destOrd="0" parTransId="{E1FC5682-063E-4A36-A185-7F19CB4F32C4}" sibTransId="{0B1DBDF4-BD28-47A5-B576-79E6037921D7}"/>
    <dgm:cxn modelId="{C47856C0-D755-47E2-9004-AEAEF14A992B}" srcId="{DB517233-DA8C-4990-AE4F-51E965400914}" destId="{9CD5117F-CD4E-4365-9533-E7537DFA3F9B}" srcOrd="3" destOrd="0" parTransId="{F78452D4-E9F6-40DA-AB96-2EB1E59DFBCD}" sibTransId="{82FC0E06-1A16-4866-AC30-93192FDFC324}"/>
    <dgm:cxn modelId="{421FFCE8-ECE4-4679-9C86-3FEFAA8DD96A}" type="presOf" srcId="{2898F2A2-7E54-446D-894A-5FB29015C538}" destId="{B48F6B52-2228-42B5-BAE7-B2FCBF4781A4}" srcOrd="0" destOrd="1" presId="urn:microsoft.com/office/officeart/2016/7/layout/RepeatingBendingProcessNew"/>
    <dgm:cxn modelId="{9F021387-219F-49CE-87CF-A1CEB5822E25}" type="presParOf" srcId="{E33A72BB-4ACC-445C-8A4C-04480C842A32}" destId="{B48F6B52-2228-42B5-BAE7-B2FCBF4781A4}"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DD773-07E1-40C9-8CC9-D8A3CAFDA991}" type="doc">
      <dgm:prSet loTypeId="urn:microsoft.com/office/officeart/2005/8/layout/chevron1" loCatId="Inbox" qsTypeId="urn:microsoft.com/office/officeart/2005/8/quickstyle/simple1" qsCatId="simple" csTypeId="urn:microsoft.com/office/officeart/2005/8/colors/ColorSchemeForSuggestions" csCatId="other" phldr="1"/>
      <dgm:spPr/>
      <dgm:t>
        <a:bodyPr/>
        <a:lstStyle/>
        <a:p>
          <a:endParaRPr lang="en-US"/>
        </a:p>
      </dgm:t>
    </dgm:pt>
    <dgm:pt modelId="{E0BE6083-0AFA-4654-9D57-437463901185}">
      <dgm:prSet/>
      <dgm:spPr/>
      <dgm:t>
        <a:bodyPr/>
        <a:lstStyle/>
        <a:p>
          <a:r>
            <a:rPr lang="en-US" b="1"/>
            <a:t>Winnicott’s (1967/1986)- “antisocial tendency”</a:t>
          </a:r>
          <a:endParaRPr lang="en-US"/>
        </a:p>
      </dgm:t>
    </dgm:pt>
    <dgm:pt modelId="{7CF7B344-D0E2-4EBF-AAED-E0B045C39435}" type="parTrans" cxnId="{0D361C60-5381-4F02-AFCB-1E919B70F137}">
      <dgm:prSet/>
      <dgm:spPr/>
      <dgm:t>
        <a:bodyPr/>
        <a:lstStyle/>
        <a:p>
          <a:endParaRPr lang="en-US"/>
        </a:p>
      </dgm:t>
    </dgm:pt>
    <dgm:pt modelId="{0AD75791-EF94-4CF7-9EC2-45AB38C68BBD}" type="sibTrans" cxnId="{0D361C60-5381-4F02-AFCB-1E919B70F137}">
      <dgm:prSet/>
      <dgm:spPr/>
      <dgm:t>
        <a:bodyPr/>
        <a:lstStyle/>
        <a:p>
          <a:endParaRPr lang="en-US"/>
        </a:p>
      </dgm:t>
    </dgm:pt>
    <dgm:pt modelId="{7764E19D-FC88-4D4C-BBBA-6BA687C5B3D5}">
      <dgm:prSet/>
      <dgm:spPr/>
      <dgm:t>
        <a:bodyPr/>
        <a:lstStyle/>
        <a:p>
          <a:r>
            <a:rPr lang="en-US" dirty="0"/>
            <a:t>no matter how self-defeating / off-putting, </a:t>
          </a:r>
          <a:r>
            <a:rPr lang="en-US" b="1" dirty="0"/>
            <a:t>acting out </a:t>
          </a:r>
          <a:r>
            <a:rPr lang="en-US" dirty="0"/>
            <a:t>is vestige of developmentally frustrated hopes of being understood </a:t>
          </a:r>
        </a:p>
      </dgm:t>
    </dgm:pt>
    <dgm:pt modelId="{6E728A10-527C-4029-9686-6045467293CB}" type="parTrans" cxnId="{BEADDC1F-056E-402D-9680-A0319D61657A}">
      <dgm:prSet/>
      <dgm:spPr/>
      <dgm:t>
        <a:bodyPr/>
        <a:lstStyle/>
        <a:p>
          <a:endParaRPr lang="en-US"/>
        </a:p>
      </dgm:t>
    </dgm:pt>
    <dgm:pt modelId="{A060352B-35A1-4269-8EE7-DA475AD04789}" type="sibTrans" cxnId="{BEADDC1F-056E-402D-9680-A0319D61657A}">
      <dgm:prSet/>
      <dgm:spPr/>
      <dgm:t>
        <a:bodyPr/>
        <a:lstStyle/>
        <a:p>
          <a:endParaRPr lang="en-US"/>
        </a:p>
      </dgm:t>
    </dgm:pt>
    <dgm:pt modelId="{ABD9E728-1EF8-4B0D-BBF9-C971EEADF855}">
      <dgm:prSet/>
      <dgm:spPr/>
      <dgm:t>
        <a:bodyPr/>
        <a:lstStyle/>
        <a:p>
          <a:r>
            <a:rPr lang="en-US" dirty="0"/>
            <a:t>Acting out expresses life scripts currently maladaptive-- </a:t>
          </a:r>
          <a:r>
            <a:rPr lang="en-US" dirty="0">
              <a:solidFill>
                <a:srgbClr val="FF0000"/>
              </a:solidFill>
            </a:rPr>
            <a:t>but not originally so </a:t>
          </a:r>
        </a:p>
      </dgm:t>
    </dgm:pt>
    <dgm:pt modelId="{331D2DF6-AF89-42EF-A18B-4DDB48501360}" type="parTrans" cxnId="{C871CCD7-5BB5-427C-9795-DD0615790C13}">
      <dgm:prSet/>
      <dgm:spPr/>
      <dgm:t>
        <a:bodyPr/>
        <a:lstStyle/>
        <a:p>
          <a:endParaRPr lang="en-US"/>
        </a:p>
      </dgm:t>
    </dgm:pt>
    <dgm:pt modelId="{A99D6368-2487-4AE7-A357-64D35730ED57}" type="sibTrans" cxnId="{C871CCD7-5BB5-427C-9795-DD0615790C13}">
      <dgm:prSet/>
      <dgm:spPr/>
      <dgm:t>
        <a:bodyPr/>
        <a:lstStyle/>
        <a:p>
          <a:endParaRPr lang="en-US"/>
        </a:p>
      </dgm:t>
    </dgm:pt>
    <dgm:pt modelId="{87B108DF-A816-492B-91A7-E97EAFFD48F2}" type="pres">
      <dgm:prSet presAssocID="{C74DD773-07E1-40C9-8CC9-D8A3CAFDA991}" presName="Name0" presStyleCnt="0">
        <dgm:presLayoutVars>
          <dgm:dir/>
          <dgm:animLvl val="lvl"/>
          <dgm:resizeHandles val="exact"/>
        </dgm:presLayoutVars>
      </dgm:prSet>
      <dgm:spPr/>
    </dgm:pt>
    <dgm:pt modelId="{CCA33CBC-651D-4877-B359-E23D984B34A1}" type="pres">
      <dgm:prSet presAssocID="{E0BE6083-0AFA-4654-9D57-437463901185}" presName="composite" presStyleCnt="0"/>
      <dgm:spPr/>
    </dgm:pt>
    <dgm:pt modelId="{B4799E3C-8F45-4410-8550-A89678F37548}" type="pres">
      <dgm:prSet presAssocID="{E0BE6083-0AFA-4654-9D57-437463901185}" presName="parTx" presStyleLbl="node1" presStyleIdx="0" presStyleCnt="1">
        <dgm:presLayoutVars>
          <dgm:chMax val="0"/>
          <dgm:chPref val="0"/>
          <dgm:bulletEnabled val="1"/>
        </dgm:presLayoutVars>
      </dgm:prSet>
      <dgm:spPr/>
    </dgm:pt>
    <dgm:pt modelId="{909B5A7C-9F1C-48C5-B3D0-13AAAD9C860A}" type="pres">
      <dgm:prSet presAssocID="{E0BE6083-0AFA-4654-9D57-437463901185}" presName="desTx" presStyleLbl="revTx" presStyleIdx="0" presStyleCnt="1">
        <dgm:presLayoutVars>
          <dgm:bulletEnabled val="1"/>
        </dgm:presLayoutVars>
      </dgm:prSet>
      <dgm:spPr/>
    </dgm:pt>
  </dgm:ptLst>
  <dgm:cxnLst>
    <dgm:cxn modelId="{BEADDC1F-056E-402D-9680-A0319D61657A}" srcId="{E0BE6083-0AFA-4654-9D57-437463901185}" destId="{7764E19D-FC88-4D4C-BBBA-6BA687C5B3D5}" srcOrd="0" destOrd="0" parTransId="{6E728A10-527C-4029-9686-6045467293CB}" sibTransId="{A060352B-35A1-4269-8EE7-DA475AD04789}"/>
    <dgm:cxn modelId="{AC4DCF5B-23DA-4863-BECB-4E8E081F5EA2}" type="presOf" srcId="{E0BE6083-0AFA-4654-9D57-437463901185}" destId="{B4799E3C-8F45-4410-8550-A89678F37548}" srcOrd="0" destOrd="0" presId="urn:microsoft.com/office/officeart/2005/8/layout/chevron1"/>
    <dgm:cxn modelId="{0D361C60-5381-4F02-AFCB-1E919B70F137}" srcId="{C74DD773-07E1-40C9-8CC9-D8A3CAFDA991}" destId="{E0BE6083-0AFA-4654-9D57-437463901185}" srcOrd="0" destOrd="0" parTransId="{7CF7B344-D0E2-4EBF-AAED-E0B045C39435}" sibTransId="{0AD75791-EF94-4CF7-9EC2-45AB38C68BBD}"/>
    <dgm:cxn modelId="{A167E791-7829-44F8-990D-4AC4C6EFE51C}" type="presOf" srcId="{ABD9E728-1EF8-4B0D-BBF9-C971EEADF855}" destId="{909B5A7C-9F1C-48C5-B3D0-13AAAD9C860A}" srcOrd="0" destOrd="1" presId="urn:microsoft.com/office/officeart/2005/8/layout/chevron1"/>
    <dgm:cxn modelId="{D5F083B6-D569-4A0C-8290-CAFF8B8C9950}" type="presOf" srcId="{C74DD773-07E1-40C9-8CC9-D8A3CAFDA991}" destId="{87B108DF-A816-492B-91A7-E97EAFFD48F2}" srcOrd="0" destOrd="0" presId="urn:microsoft.com/office/officeart/2005/8/layout/chevron1"/>
    <dgm:cxn modelId="{3CDFD9C7-CF71-4543-8A82-9DD7C8A2C983}" type="presOf" srcId="{7764E19D-FC88-4D4C-BBBA-6BA687C5B3D5}" destId="{909B5A7C-9F1C-48C5-B3D0-13AAAD9C860A}" srcOrd="0" destOrd="0" presId="urn:microsoft.com/office/officeart/2005/8/layout/chevron1"/>
    <dgm:cxn modelId="{C871CCD7-5BB5-427C-9795-DD0615790C13}" srcId="{E0BE6083-0AFA-4654-9D57-437463901185}" destId="{ABD9E728-1EF8-4B0D-BBF9-C971EEADF855}" srcOrd="1" destOrd="0" parTransId="{331D2DF6-AF89-42EF-A18B-4DDB48501360}" sibTransId="{A99D6368-2487-4AE7-A357-64D35730ED57}"/>
    <dgm:cxn modelId="{B15F773F-9322-447F-B803-6C6198F98845}" type="presParOf" srcId="{87B108DF-A816-492B-91A7-E97EAFFD48F2}" destId="{CCA33CBC-651D-4877-B359-E23D984B34A1}" srcOrd="0" destOrd="0" presId="urn:microsoft.com/office/officeart/2005/8/layout/chevron1"/>
    <dgm:cxn modelId="{6074268D-354C-4636-9D31-139092DA24BB}" type="presParOf" srcId="{CCA33CBC-651D-4877-B359-E23D984B34A1}" destId="{B4799E3C-8F45-4410-8550-A89678F37548}" srcOrd="0" destOrd="0" presId="urn:microsoft.com/office/officeart/2005/8/layout/chevron1"/>
    <dgm:cxn modelId="{1CCC2B24-0A1E-4303-8F55-55FF20808386}" type="presParOf" srcId="{CCA33CBC-651D-4877-B359-E23D984B34A1}" destId="{909B5A7C-9F1C-48C5-B3D0-13AAAD9C860A}"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FDD539-FFE9-4328-A222-375303F2441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1C9D3A9-ECD1-496D-A596-D522B87424B8}">
      <dgm:prSet/>
      <dgm:spPr/>
      <dgm:t>
        <a:bodyPr/>
        <a:lstStyle/>
        <a:p>
          <a:r>
            <a:rPr lang="en-US"/>
            <a:t>Range of convenience &amp; focus </a:t>
          </a:r>
        </a:p>
      </dgm:t>
    </dgm:pt>
    <dgm:pt modelId="{76E2F9F2-6CE4-4971-89A8-4CA59267015C}" type="parTrans" cxnId="{AF2BCFA2-A623-4DFB-9635-AE468153FA94}">
      <dgm:prSet/>
      <dgm:spPr/>
      <dgm:t>
        <a:bodyPr/>
        <a:lstStyle/>
        <a:p>
          <a:endParaRPr lang="en-US"/>
        </a:p>
      </dgm:t>
    </dgm:pt>
    <dgm:pt modelId="{A75B369C-005D-44BA-ABF2-54EEA8E4E253}" type="sibTrans" cxnId="{AF2BCFA2-A623-4DFB-9635-AE468153FA94}">
      <dgm:prSet/>
      <dgm:spPr/>
      <dgm:t>
        <a:bodyPr/>
        <a:lstStyle/>
        <a:p>
          <a:endParaRPr lang="en-US"/>
        </a:p>
      </dgm:t>
    </dgm:pt>
    <dgm:pt modelId="{810180A3-308C-4B87-8198-A8AED0C73BE3}">
      <dgm:prSet/>
      <dgm:spPr/>
      <dgm:t>
        <a:bodyPr/>
        <a:lstStyle/>
        <a:p>
          <a:r>
            <a:rPr lang="en-US"/>
            <a:t>Preferred instruments</a:t>
          </a:r>
        </a:p>
      </dgm:t>
    </dgm:pt>
    <dgm:pt modelId="{DB66C6B1-E3A0-4936-858C-C3F9BE214CE7}" type="parTrans" cxnId="{B9F7E552-13FE-4142-8443-D295756BB22E}">
      <dgm:prSet/>
      <dgm:spPr/>
      <dgm:t>
        <a:bodyPr/>
        <a:lstStyle/>
        <a:p>
          <a:endParaRPr lang="en-US"/>
        </a:p>
      </dgm:t>
    </dgm:pt>
    <dgm:pt modelId="{5283E243-FB5F-4A04-870C-39CE79606F36}" type="sibTrans" cxnId="{B9F7E552-13FE-4142-8443-D295756BB22E}">
      <dgm:prSet/>
      <dgm:spPr/>
      <dgm:t>
        <a:bodyPr/>
        <a:lstStyle/>
        <a:p>
          <a:endParaRPr lang="en-US"/>
        </a:p>
      </dgm:t>
    </dgm:pt>
    <dgm:pt modelId="{1D67084F-45CD-4D63-BA78-BA1EC9440555}">
      <dgm:prSet/>
      <dgm:spPr/>
      <dgm:t>
        <a:bodyPr/>
        <a:lstStyle/>
        <a:p>
          <a:r>
            <a:rPr lang="en-US"/>
            <a:t>Concepts / models of mind</a:t>
          </a:r>
        </a:p>
      </dgm:t>
    </dgm:pt>
    <dgm:pt modelId="{C03EDB5F-F072-4EC1-B132-E27BEEF04A7A}" type="parTrans" cxnId="{FDFBFED6-EDB0-4B53-883C-4DDF64C01923}">
      <dgm:prSet/>
      <dgm:spPr/>
      <dgm:t>
        <a:bodyPr/>
        <a:lstStyle/>
        <a:p>
          <a:endParaRPr lang="en-US"/>
        </a:p>
      </dgm:t>
    </dgm:pt>
    <dgm:pt modelId="{69A4C22B-6BDB-40C7-8185-C8ECDF7D607D}" type="sibTrans" cxnId="{FDFBFED6-EDB0-4B53-883C-4DDF64C01923}">
      <dgm:prSet/>
      <dgm:spPr/>
      <dgm:t>
        <a:bodyPr/>
        <a:lstStyle/>
        <a:p>
          <a:endParaRPr lang="en-US"/>
        </a:p>
      </dgm:t>
    </dgm:pt>
    <dgm:pt modelId="{0617B955-5176-4584-A959-153109F961B8}">
      <dgm:prSet/>
      <dgm:spPr/>
      <dgm:t>
        <a:bodyPr/>
        <a:lstStyle/>
        <a:p>
          <a:r>
            <a:rPr lang="en-US"/>
            <a:t>Educational pedigree (“invisible college;” where you trained has big impact)</a:t>
          </a:r>
        </a:p>
      </dgm:t>
    </dgm:pt>
    <dgm:pt modelId="{11B4C0C5-B62F-4F86-BC57-DE7EA3989CE6}" type="parTrans" cxnId="{FD70D21F-D797-4C45-82E2-F5EE1F7967CE}">
      <dgm:prSet/>
      <dgm:spPr/>
      <dgm:t>
        <a:bodyPr/>
        <a:lstStyle/>
        <a:p>
          <a:endParaRPr lang="en-US"/>
        </a:p>
      </dgm:t>
    </dgm:pt>
    <dgm:pt modelId="{21859AB8-7891-473D-95AE-D108ED20FB25}" type="sibTrans" cxnId="{FD70D21F-D797-4C45-82E2-F5EE1F7967CE}">
      <dgm:prSet/>
      <dgm:spPr/>
      <dgm:t>
        <a:bodyPr/>
        <a:lstStyle/>
        <a:p>
          <a:endParaRPr lang="en-US"/>
        </a:p>
      </dgm:t>
    </dgm:pt>
    <dgm:pt modelId="{EC06E124-E160-440D-B985-D36A76835D05}" type="pres">
      <dgm:prSet presAssocID="{DAFDD539-FFE9-4328-A222-375303F24415}" presName="linear" presStyleCnt="0">
        <dgm:presLayoutVars>
          <dgm:animLvl val="lvl"/>
          <dgm:resizeHandles val="exact"/>
        </dgm:presLayoutVars>
      </dgm:prSet>
      <dgm:spPr/>
    </dgm:pt>
    <dgm:pt modelId="{200FFBB8-05A8-465A-A0D7-7A4CE6552F1A}" type="pres">
      <dgm:prSet presAssocID="{41C9D3A9-ECD1-496D-A596-D522B87424B8}" presName="parentText" presStyleLbl="node1" presStyleIdx="0" presStyleCnt="4">
        <dgm:presLayoutVars>
          <dgm:chMax val="0"/>
          <dgm:bulletEnabled val="1"/>
        </dgm:presLayoutVars>
      </dgm:prSet>
      <dgm:spPr/>
    </dgm:pt>
    <dgm:pt modelId="{1FD2A9C3-DBB5-4455-97B1-DF63B3320066}" type="pres">
      <dgm:prSet presAssocID="{A75B369C-005D-44BA-ABF2-54EEA8E4E253}" presName="spacer" presStyleCnt="0"/>
      <dgm:spPr/>
    </dgm:pt>
    <dgm:pt modelId="{88D77A01-0E7B-4476-9044-8EEA6F45991E}" type="pres">
      <dgm:prSet presAssocID="{810180A3-308C-4B87-8198-A8AED0C73BE3}" presName="parentText" presStyleLbl="node1" presStyleIdx="1" presStyleCnt="4">
        <dgm:presLayoutVars>
          <dgm:chMax val="0"/>
          <dgm:bulletEnabled val="1"/>
        </dgm:presLayoutVars>
      </dgm:prSet>
      <dgm:spPr/>
    </dgm:pt>
    <dgm:pt modelId="{C81E7291-F788-414B-BC12-64AC7C8C88A6}" type="pres">
      <dgm:prSet presAssocID="{5283E243-FB5F-4A04-870C-39CE79606F36}" presName="spacer" presStyleCnt="0"/>
      <dgm:spPr/>
    </dgm:pt>
    <dgm:pt modelId="{7A105502-6DC1-4201-8A7F-219921ED3851}" type="pres">
      <dgm:prSet presAssocID="{1D67084F-45CD-4D63-BA78-BA1EC9440555}" presName="parentText" presStyleLbl="node1" presStyleIdx="2" presStyleCnt="4">
        <dgm:presLayoutVars>
          <dgm:chMax val="0"/>
          <dgm:bulletEnabled val="1"/>
        </dgm:presLayoutVars>
      </dgm:prSet>
      <dgm:spPr/>
    </dgm:pt>
    <dgm:pt modelId="{6A4F7EAF-E0CF-4D1A-A5E3-71E830C91D7A}" type="pres">
      <dgm:prSet presAssocID="{69A4C22B-6BDB-40C7-8185-C8ECDF7D607D}" presName="spacer" presStyleCnt="0"/>
      <dgm:spPr/>
    </dgm:pt>
    <dgm:pt modelId="{8DB46FF9-3239-45B5-B20E-60C6D118BD46}" type="pres">
      <dgm:prSet presAssocID="{0617B955-5176-4584-A959-153109F961B8}" presName="parentText" presStyleLbl="node1" presStyleIdx="3" presStyleCnt="4">
        <dgm:presLayoutVars>
          <dgm:chMax val="0"/>
          <dgm:bulletEnabled val="1"/>
        </dgm:presLayoutVars>
      </dgm:prSet>
      <dgm:spPr/>
    </dgm:pt>
  </dgm:ptLst>
  <dgm:cxnLst>
    <dgm:cxn modelId="{FD70D21F-D797-4C45-82E2-F5EE1F7967CE}" srcId="{DAFDD539-FFE9-4328-A222-375303F24415}" destId="{0617B955-5176-4584-A959-153109F961B8}" srcOrd="3" destOrd="0" parTransId="{11B4C0C5-B62F-4F86-BC57-DE7EA3989CE6}" sibTransId="{21859AB8-7891-473D-95AE-D108ED20FB25}"/>
    <dgm:cxn modelId="{D1AD5431-ED70-4D7D-AB9F-2DF0FC4B0A33}" type="presOf" srcId="{41C9D3A9-ECD1-496D-A596-D522B87424B8}" destId="{200FFBB8-05A8-465A-A0D7-7A4CE6552F1A}" srcOrd="0" destOrd="0" presId="urn:microsoft.com/office/officeart/2005/8/layout/vList2"/>
    <dgm:cxn modelId="{2E3BE431-8224-40A9-94CD-83AD33D80E39}" type="presOf" srcId="{DAFDD539-FFE9-4328-A222-375303F24415}" destId="{EC06E124-E160-440D-B985-D36A76835D05}" srcOrd="0" destOrd="0" presId="urn:microsoft.com/office/officeart/2005/8/layout/vList2"/>
    <dgm:cxn modelId="{B9F7E552-13FE-4142-8443-D295756BB22E}" srcId="{DAFDD539-FFE9-4328-A222-375303F24415}" destId="{810180A3-308C-4B87-8198-A8AED0C73BE3}" srcOrd="1" destOrd="0" parTransId="{DB66C6B1-E3A0-4936-858C-C3F9BE214CE7}" sibTransId="{5283E243-FB5F-4A04-870C-39CE79606F36}"/>
    <dgm:cxn modelId="{6C226381-F796-4056-985E-7CA36BA64632}" type="presOf" srcId="{0617B955-5176-4584-A959-153109F961B8}" destId="{8DB46FF9-3239-45B5-B20E-60C6D118BD46}" srcOrd="0" destOrd="0" presId="urn:microsoft.com/office/officeart/2005/8/layout/vList2"/>
    <dgm:cxn modelId="{20C78BA0-0D17-4001-9DAE-4AD103E9A802}" type="presOf" srcId="{810180A3-308C-4B87-8198-A8AED0C73BE3}" destId="{88D77A01-0E7B-4476-9044-8EEA6F45991E}" srcOrd="0" destOrd="0" presId="urn:microsoft.com/office/officeart/2005/8/layout/vList2"/>
    <dgm:cxn modelId="{AF2BCFA2-A623-4DFB-9635-AE468153FA94}" srcId="{DAFDD539-FFE9-4328-A222-375303F24415}" destId="{41C9D3A9-ECD1-496D-A596-D522B87424B8}" srcOrd="0" destOrd="0" parTransId="{76E2F9F2-6CE4-4971-89A8-4CA59267015C}" sibTransId="{A75B369C-005D-44BA-ABF2-54EEA8E4E253}"/>
    <dgm:cxn modelId="{FDFBFED6-EDB0-4B53-883C-4DDF64C01923}" srcId="{DAFDD539-FFE9-4328-A222-375303F24415}" destId="{1D67084F-45CD-4D63-BA78-BA1EC9440555}" srcOrd="2" destOrd="0" parTransId="{C03EDB5F-F072-4EC1-B132-E27BEEF04A7A}" sibTransId="{69A4C22B-6BDB-40C7-8185-C8ECDF7D607D}"/>
    <dgm:cxn modelId="{951D31F9-6049-4E48-8BBE-FDB8A381B961}" type="presOf" srcId="{1D67084F-45CD-4D63-BA78-BA1EC9440555}" destId="{7A105502-6DC1-4201-8A7F-219921ED3851}" srcOrd="0" destOrd="0" presId="urn:microsoft.com/office/officeart/2005/8/layout/vList2"/>
    <dgm:cxn modelId="{BAF987B7-3FF6-46D5-AC07-1648A0FD5658}" type="presParOf" srcId="{EC06E124-E160-440D-B985-D36A76835D05}" destId="{200FFBB8-05A8-465A-A0D7-7A4CE6552F1A}" srcOrd="0" destOrd="0" presId="urn:microsoft.com/office/officeart/2005/8/layout/vList2"/>
    <dgm:cxn modelId="{2BCDB0CB-E632-4708-8EDD-DBE773CB4ECB}" type="presParOf" srcId="{EC06E124-E160-440D-B985-D36A76835D05}" destId="{1FD2A9C3-DBB5-4455-97B1-DF63B3320066}" srcOrd="1" destOrd="0" presId="urn:microsoft.com/office/officeart/2005/8/layout/vList2"/>
    <dgm:cxn modelId="{C1FA3C4E-3EF3-42BF-8F08-E04EAED364F7}" type="presParOf" srcId="{EC06E124-E160-440D-B985-D36A76835D05}" destId="{88D77A01-0E7B-4476-9044-8EEA6F45991E}" srcOrd="2" destOrd="0" presId="urn:microsoft.com/office/officeart/2005/8/layout/vList2"/>
    <dgm:cxn modelId="{4B956791-988D-4B02-9895-16C020C55C25}" type="presParOf" srcId="{EC06E124-E160-440D-B985-D36A76835D05}" destId="{C81E7291-F788-414B-BC12-64AC7C8C88A6}" srcOrd="3" destOrd="0" presId="urn:microsoft.com/office/officeart/2005/8/layout/vList2"/>
    <dgm:cxn modelId="{3B57E10C-88AD-4341-B1C0-03248EC69D96}" type="presParOf" srcId="{EC06E124-E160-440D-B985-D36A76835D05}" destId="{7A105502-6DC1-4201-8A7F-219921ED3851}" srcOrd="4" destOrd="0" presId="urn:microsoft.com/office/officeart/2005/8/layout/vList2"/>
    <dgm:cxn modelId="{FB49B969-1D6C-477B-942B-88D0B2676306}" type="presParOf" srcId="{EC06E124-E160-440D-B985-D36A76835D05}" destId="{6A4F7EAF-E0CF-4D1A-A5E3-71E830C91D7A}" srcOrd="5" destOrd="0" presId="urn:microsoft.com/office/officeart/2005/8/layout/vList2"/>
    <dgm:cxn modelId="{918B949E-2963-4C6A-8971-BA386E6EFA1C}" type="presParOf" srcId="{EC06E124-E160-440D-B985-D36A76835D05}" destId="{8DB46FF9-3239-45B5-B20E-60C6D118BD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BFFA88-74D0-47E8-BC08-8AA93C211BB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61A8E9D-3217-43A4-AACB-B4A0845F91A1}">
      <dgm:prSet/>
      <dgm:spPr/>
      <dgm:t>
        <a:bodyPr/>
        <a:lstStyle/>
        <a:p>
          <a:r>
            <a:rPr lang="en-US" b="1"/>
            <a:t>Psychodynamic</a:t>
          </a:r>
          <a:r>
            <a:rPr lang="en-US"/>
            <a:t> – conflict &amp; unknown (Freud’s “iceberg” metaphor—most is not visible)</a:t>
          </a:r>
        </a:p>
      </dgm:t>
    </dgm:pt>
    <dgm:pt modelId="{8994BDF0-CF53-4C92-BA84-AD74F195784E}" type="parTrans" cxnId="{26E7D953-BDF8-407D-AC9E-ACC97CC6A61B}">
      <dgm:prSet/>
      <dgm:spPr/>
      <dgm:t>
        <a:bodyPr/>
        <a:lstStyle/>
        <a:p>
          <a:endParaRPr lang="en-US"/>
        </a:p>
      </dgm:t>
    </dgm:pt>
    <dgm:pt modelId="{B5E8ABC7-D863-42EF-83FF-1B89C3069658}" type="sibTrans" cxnId="{26E7D953-BDF8-407D-AC9E-ACC97CC6A61B}">
      <dgm:prSet/>
      <dgm:spPr/>
      <dgm:t>
        <a:bodyPr/>
        <a:lstStyle/>
        <a:p>
          <a:endParaRPr lang="en-US"/>
        </a:p>
      </dgm:t>
    </dgm:pt>
    <dgm:pt modelId="{3A95A677-E97C-44FE-953C-07B7368BCCE9}">
      <dgm:prSet/>
      <dgm:spPr/>
      <dgm:t>
        <a:bodyPr/>
        <a:lstStyle/>
        <a:p>
          <a:r>
            <a:rPr lang="en-US" b="1"/>
            <a:t>Interpersonal </a:t>
          </a:r>
          <a:r>
            <a:rPr lang="en-US"/>
            <a:t>– “Field Theory” of electromagnetism, interpersonal field</a:t>
          </a:r>
        </a:p>
      </dgm:t>
    </dgm:pt>
    <dgm:pt modelId="{3E8C6A04-DA98-4026-9269-8A802BE9050B}" type="parTrans" cxnId="{3E752BBB-6FDC-4B35-85AC-18A8AE441DC2}">
      <dgm:prSet/>
      <dgm:spPr/>
      <dgm:t>
        <a:bodyPr/>
        <a:lstStyle/>
        <a:p>
          <a:endParaRPr lang="en-US"/>
        </a:p>
      </dgm:t>
    </dgm:pt>
    <dgm:pt modelId="{9DE7F212-CC8C-4B75-813C-E80212D18E17}" type="sibTrans" cxnId="{3E752BBB-6FDC-4B35-85AC-18A8AE441DC2}">
      <dgm:prSet/>
      <dgm:spPr/>
      <dgm:t>
        <a:bodyPr/>
        <a:lstStyle/>
        <a:p>
          <a:endParaRPr lang="en-US"/>
        </a:p>
      </dgm:t>
    </dgm:pt>
    <dgm:pt modelId="{66B1B11D-8FD7-47AE-B878-51192E087ED6}">
      <dgm:prSet/>
      <dgm:spPr/>
      <dgm:t>
        <a:bodyPr/>
        <a:lstStyle/>
        <a:p>
          <a:r>
            <a:rPr lang="en-US" b="1"/>
            <a:t>Personological</a:t>
          </a:r>
          <a:r>
            <a:rPr lang="en-US"/>
            <a:t> – Life </a:t>
          </a:r>
          <a:r>
            <a:rPr lang="en-US" b="1"/>
            <a:t>story</a:t>
          </a:r>
          <a:r>
            <a:rPr lang="en-US"/>
            <a:t>, narrative</a:t>
          </a:r>
        </a:p>
      </dgm:t>
    </dgm:pt>
    <dgm:pt modelId="{2B8A2DC0-24AD-4D81-A305-E8256CBAE3DB}" type="parTrans" cxnId="{5DB64E96-3042-49B8-8B4B-633473C1DEEC}">
      <dgm:prSet/>
      <dgm:spPr/>
      <dgm:t>
        <a:bodyPr/>
        <a:lstStyle/>
        <a:p>
          <a:endParaRPr lang="en-US"/>
        </a:p>
      </dgm:t>
    </dgm:pt>
    <dgm:pt modelId="{5C6098D7-313F-497A-8615-D99853502B6E}" type="sibTrans" cxnId="{5DB64E96-3042-49B8-8B4B-633473C1DEEC}">
      <dgm:prSet/>
      <dgm:spPr/>
      <dgm:t>
        <a:bodyPr/>
        <a:lstStyle/>
        <a:p>
          <a:endParaRPr lang="en-US"/>
        </a:p>
      </dgm:t>
    </dgm:pt>
    <dgm:pt modelId="{7C91CBB7-6A66-4AA5-A056-F5327A3D7913}">
      <dgm:prSet/>
      <dgm:spPr/>
      <dgm:t>
        <a:bodyPr/>
        <a:lstStyle/>
        <a:p>
          <a:r>
            <a:rPr lang="en-US" b="1"/>
            <a:t>Multivariate</a:t>
          </a:r>
          <a:r>
            <a:rPr lang="en-US"/>
            <a:t> – multidimensional space of correlation matrix of trait variables</a:t>
          </a:r>
        </a:p>
      </dgm:t>
    </dgm:pt>
    <dgm:pt modelId="{07CE7ECD-E4FD-43D1-9D33-989F8E85F352}" type="parTrans" cxnId="{485AE678-5135-410E-B289-AA3AAE168EC8}">
      <dgm:prSet/>
      <dgm:spPr/>
      <dgm:t>
        <a:bodyPr/>
        <a:lstStyle/>
        <a:p>
          <a:endParaRPr lang="en-US"/>
        </a:p>
      </dgm:t>
    </dgm:pt>
    <dgm:pt modelId="{860946CE-1425-4D0D-96EF-F88EB96AF4AD}" type="sibTrans" cxnId="{485AE678-5135-410E-B289-AA3AAE168EC8}">
      <dgm:prSet/>
      <dgm:spPr/>
      <dgm:t>
        <a:bodyPr/>
        <a:lstStyle/>
        <a:p>
          <a:endParaRPr lang="en-US"/>
        </a:p>
      </dgm:t>
    </dgm:pt>
    <dgm:pt modelId="{AB256F0A-910E-4706-9DF5-81761A865994}">
      <dgm:prSet/>
      <dgm:spPr/>
      <dgm:t>
        <a:bodyPr/>
        <a:lstStyle/>
        <a:p>
          <a:r>
            <a:rPr lang="en-US" b="1"/>
            <a:t>Empirical</a:t>
          </a:r>
          <a:r>
            <a:rPr lang="en-US"/>
            <a:t> – diagnostic syndrome (medical, Kraepelin)</a:t>
          </a:r>
        </a:p>
      </dgm:t>
    </dgm:pt>
    <dgm:pt modelId="{091D0A8B-CC24-4F1F-85FE-683AFB65AADC}" type="parTrans" cxnId="{5E650B4B-3C72-40C0-8A4F-3EA435F1C558}">
      <dgm:prSet/>
      <dgm:spPr/>
      <dgm:t>
        <a:bodyPr/>
        <a:lstStyle/>
        <a:p>
          <a:endParaRPr lang="en-US"/>
        </a:p>
      </dgm:t>
    </dgm:pt>
    <dgm:pt modelId="{BB39D6B8-7A77-4554-9963-864DF0021A98}" type="sibTrans" cxnId="{5E650B4B-3C72-40C0-8A4F-3EA435F1C558}">
      <dgm:prSet/>
      <dgm:spPr/>
      <dgm:t>
        <a:bodyPr/>
        <a:lstStyle/>
        <a:p>
          <a:endParaRPr lang="en-US"/>
        </a:p>
      </dgm:t>
    </dgm:pt>
    <dgm:pt modelId="{AA1AD500-C83F-4FA0-9A7D-53741FCC2B38}" type="pres">
      <dgm:prSet presAssocID="{BCBFFA88-74D0-47E8-BC08-8AA93C211BB0}" presName="linear" presStyleCnt="0">
        <dgm:presLayoutVars>
          <dgm:animLvl val="lvl"/>
          <dgm:resizeHandles val="exact"/>
        </dgm:presLayoutVars>
      </dgm:prSet>
      <dgm:spPr/>
    </dgm:pt>
    <dgm:pt modelId="{088A843B-2615-4039-8403-A19B66C2C1D4}" type="pres">
      <dgm:prSet presAssocID="{E61A8E9D-3217-43A4-AACB-B4A0845F91A1}" presName="parentText" presStyleLbl="node1" presStyleIdx="0" presStyleCnt="5">
        <dgm:presLayoutVars>
          <dgm:chMax val="0"/>
          <dgm:bulletEnabled val="1"/>
        </dgm:presLayoutVars>
      </dgm:prSet>
      <dgm:spPr/>
    </dgm:pt>
    <dgm:pt modelId="{F2F5AC98-272E-430F-8B17-543152C5C130}" type="pres">
      <dgm:prSet presAssocID="{B5E8ABC7-D863-42EF-83FF-1B89C3069658}" presName="spacer" presStyleCnt="0"/>
      <dgm:spPr/>
    </dgm:pt>
    <dgm:pt modelId="{79B223F8-70DC-464E-8649-66717ED6A22E}" type="pres">
      <dgm:prSet presAssocID="{3A95A677-E97C-44FE-953C-07B7368BCCE9}" presName="parentText" presStyleLbl="node1" presStyleIdx="1" presStyleCnt="5">
        <dgm:presLayoutVars>
          <dgm:chMax val="0"/>
          <dgm:bulletEnabled val="1"/>
        </dgm:presLayoutVars>
      </dgm:prSet>
      <dgm:spPr/>
    </dgm:pt>
    <dgm:pt modelId="{D8A453E7-A3C3-406C-8846-F4854D1A4825}" type="pres">
      <dgm:prSet presAssocID="{9DE7F212-CC8C-4B75-813C-E80212D18E17}" presName="spacer" presStyleCnt="0"/>
      <dgm:spPr/>
    </dgm:pt>
    <dgm:pt modelId="{CE70DF2F-8806-4AEF-87C7-188850D5D283}" type="pres">
      <dgm:prSet presAssocID="{66B1B11D-8FD7-47AE-B878-51192E087ED6}" presName="parentText" presStyleLbl="node1" presStyleIdx="2" presStyleCnt="5">
        <dgm:presLayoutVars>
          <dgm:chMax val="0"/>
          <dgm:bulletEnabled val="1"/>
        </dgm:presLayoutVars>
      </dgm:prSet>
      <dgm:spPr/>
    </dgm:pt>
    <dgm:pt modelId="{C03E5072-A790-4A63-9556-71F9F0BCDDFE}" type="pres">
      <dgm:prSet presAssocID="{5C6098D7-313F-497A-8615-D99853502B6E}" presName="spacer" presStyleCnt="0"/>
      <dgm:spPr/>
    </dgm:pt>
    <dgm:pt modelId="{D36B32CA-1FAC-4DBD-A7CC-54C24D6BC2F3}" type="pres">
      <dgm:prSet presAssocID="{7C91CBB7-6A66-4AA5-A056-F5327A3D7913}" presName="parentText" presStyleLbl="node1" presStyleIdx="3" presStyleCnt="5">
        <dgm:presLayoutVars>
          <dgm:chMax val="0"/>
          <dgm:bulletEnabled val="1"/>
        </dgm:presLayoutVars>
      </dgm:prSet>
      <dgm:spPr/>
    </dgm:pt>
    <dgm:pt modelId="{1EB386FB-4F16-49A8-8822-DDCAC6FC69D6}" type="pres">
      <dgm:prSet presAssocID="{860946CE-1425-4D0D-96EF-F88EB96AF4AD}" presName="spacer" presStyleCnt="0"/>
      <dgm:spPr/>
    </dgm:pt>
    <dgm:pt modelId="{B23E563F-7901-4FA9-B9D6-CF4C367CD871}" type="pres">
      <dgm:prSet presAssocID="{AB256F0A-910E-4706-9DF5-81761A865994}" presName="parentText" presStyleLbl="node1" presStyleIdx="4" presStyleCnt="5">
        <dgm:presLayoutVars>
          <dgm:chMax val="0"/>
          <dgm:bulletEnabled val="1"/>
        </dgm:presLayoutVars>
      </dgm:prSet>
      <dgm:spPr/>
    </dgm:pt>
  </dgm:ptLst>
  <dgm:cxnLst>
    <dgm:cxn modelId="{5E650B4B-3C72-40C0-8A4F-3EA435F1C558}" srcId="{BCBFFA88-74D0-47E8-BC08-8AA93C211BB0}" destId="{AB256F0A-910E-4706-9DF5-81761A865994}" srcOrd="4" destOrd="0" parTransId="{091D0A8B-CC24-4F1F-85FE-683AFB65AADC}" sibTransId="{BB39D6B8-7A77-4554-9963-864DF0021A98}"/>
    <dgm:cxn modelId="{4C8C0152-D828-43A6-B92C-B6FC0FE5A097}" type="presOf" srcId="{E61A8E9D-3217-43A4-AACB-B4A0845F91A1}" destId="{088A843B-2615-4039-8403-A19B66C2C1D4}" srcOrd="0" destOrd="0" presId="urn:microsoft.com/office/officeart/2005/8/layout/vList2"/>
    <dgm:cxn modelId="{26E7D953-BDF8-407D-AC9E-ACC97CC6A61B}" srcId="{BCBFFA88-74D0-47E8-BC08-8AA93C211BB0}" destId="{E61A8E9D-3217-43A4-AACB-B4A0845F91A1}" srcOrd="0" destOrd="0" parTransId="{8994BDF0-CF53-4C92-BA84-AD74F195784E}" sibTransId="{B5E8ABC7-D863-42EF-83FF-1B89C3069658}"/>
    <dgm:cxn modelId="{31751155-8586-45CF-8390-42767982C111}" type="presOf" srcId="{7C91CBB7-6A66-4AA5-A056-F5327A3D7913}" destId="{D36B32CA-1FAC-4DBD-A7CC-54C24D6BC2F3}" srcOrd="0" destOrd="0" presId="urn:microsoft.com/office/officeart/2005/8/layout/vList2"/>
    <dgm:cxn modelId="{485AE678-5135-410E-B289-AA3AAE168EC8}" srcId="{BCBFFA88-74D0-47E8-BC08-8AA93C211BB0}" destId="{7C91CBB7-6A66-4AA5-A056-F5327A3D7913}" srcOrd="3" destOrd="0" parTransId="{07CE7ECD-E4FD-43D1-9D33-989F8E85F352}" sibTransId="{860946CE-1425-4D0D-96EF-F88EB96AF4AD}"/>
    <dgm:cxn modelId="{5DB64E96-3042-49B8-8B4B-633473C1DEEC}" srcId="{BCBFFA88-74D0-47E8-BC08-8AA93C211BB0}" destId="{66B1B11D-8FD7-47AE-B878-51192E087ED6}" srcOrd="2" destOrd="0" parTransId="{2B8A2DC0-24AD-4D81-A305-E8256CBAE3DB}" sibTransId="{5C6098D7-313F-497A-8615-D99853502B6E}"/>
    <dgm:cxn modelId="{3E752BBB-6FDC-4B35-85AC-18A8AE441DC2}" srcId="{BCBFFA88-74D0-47E8-BC08-8AA93C211BB0}" destId="{3A95A677-E97C-44FE-953C-07B7368BCCE9}" srcOrd="1" destOrd="0" parTransId="{3E8C6A04-DA98-4026-9269-8A802BE9050B}" sibTransId="{9DE7F212-CC8C-4B75-813C-E80212D18E17}"/>
    <dgm:cxn modelId="{F19131CB-6CB4-40F4-9B9E-57903A361A9D}" type="presOf" srcId="{AB256F0A-910E-4706-9DF5-81761A865994}" destId="{B23E563F-7901-4FA9-B9D6-CF4C367CD871}" srcOrd="0" destOrd="0" presId="urn:microsoft.com/office/officeart/2005/8/layout/vList2"/>
    <dgm:cxn modelId="{57AE14D3-7932-441B-8887-28C66DD4BDD1}" type="presOf" srcId="{66B1B11D-8FD7-47AE-B878-51192E087ED6}" destId="{CE70DF2F-8806-4AEF-87C7-188850D5D283}" srcOrd="0" destOrd="0" presId="urn:microsoft.com/office/officeart/2005/8/layout/vList2"/>
    <dgm:cxn modelId="{CACB04DD-558D-4AFD-BA00-0EB693ED4F7D}" type="presOf" srcId="{BCBFFA88-74D0-47E8-BC08-8AA93C211BB0}" destId="{AA1AD500-C83F-4FA0-9A7D-53741FCC2B38}" srcOrd="0" destOrd="0" presId="urn:microsoft.com/office/officeart/2005/8/layout/vList2"/>
    <dgm:cxn modelId="{2F011EFA-8862-4327-939D-DC8DAC35D7A6}" type="presOf" srcId="{3A95A677-E97C-44FE-953C-07B7368BCCE9}" destId="{79B223F8-70DC-464E-8649-66717ED6A22E}" srcOrd="0" destOrd="0" presId="urn:microsoft.com/office/officeart/2005/8/layout/vList2"/>
    <dgm:cxn modelId="{AB2ECB63-1B1B-48C8-AD9F-3D5BF1BCA152}" type="presParOf" srcId="{AA1AD500-C83F-4FA0-9A7D-53741FCC2B38}" destId="{088A843B-2615-4039-8403-A19B66C2C1D4}" srcOrd="0" destOrd="0" presId="urn:microsoft.com/office/officeart/2005/8/layout/vList2"/>
    <dgm:cxn modelId="{982890EB-433E-4100-B5DC-AF20B93540AA}" type="presParOf" srcId="{AA1AD500-C83F-4FA0-9A7D-53741FCC2B38}" destId="{F2F5AC98-272E-430F-8B17-543152C5C130}" srcOrd="1" destOrd="0" presId="urn:microsoft.com/office/officeart/2005/8/layout/vList2"/>
    <dgm:cxn modelId="{89D7016B-874F-4334-A2D6-2F76CF1C2B84}" type="presParOf" srcId="{AA1AD500-C83F-4FA0-9A7D-53741FCC2B38}" destId="{79B223F8-70DC-464E-8649-66717ED6A22E}" srcOrd="2" destOrd="0" presId="urn:microsoft.com/office/officeart/2005/8/layout/vList2"/>
    <dgm:cxn modelId="{E14E5B0A-4BE1-402F-9468-1EB083B406BD}" type="presParOf" srcId="{AA1AD500-C83F-4FA0-9A7D-53741FCC2B38}" destId="{D8A453E7-A3C3-406C-8846-F4854D1A4825}" srcOrd="3" destOrd="0" presId="urn:microsoft.com/office/officeart/2005/8/layout/vList2"/>
    <dgm:cxn modelId="{45E2D879-8B3D-4059-B48B-56A81869712A}" type="presParOf" srcId="{AA1AD500-C83F-4FA0-9A7D-53741FCC2B38}" destId="{CE70DF2F-8806-4AEF-87C7-188850D5D283}" srcOrd="4" destOrd="0" presId="urn:microsoft.com/office/officeart/2005/8/layout/vList2"/>
    <dgm:cxn modelId="{3DA8F6F1-0683-4196-AB58-40EC2F3AB787}" type="presParOf" srcId="{AA1AD500-C83F-4FA0-9A7D-53741FCC2B38}" destId="{C03E5072-A790-4A63-9556-71F9F0BCDDFE}" srcOrd="5" destOrd="0" presId="urn:microsoft.com/office/officeart/2005/8/layout/vList2"/>
    <dgm:cxn modelId="{2D474CDA-1C84-47FC-8770-98FE680D2C0E}" type="presParOf" srcId="{AA1AD500-C83F-4FA0-9A7D-53741FCC2B38}" destId="{D36B32CA-1FAC-4DBD-A7CC-54C24D6BC2F3}" srcOrd="6" destOrd="0" presId="urn:microsoft.com/office/officeart/2005/8/layout/vList2"/>
    <dgm:cxn modelId="{EE5327AF-9BF4-4F75-ACFF-F4C32E738585}" type="presParOf" srcId="{AA1AD500-C83F-4FA0-9A7D-53741FCC2B38}" destId="{1EB386FB-4F16-49A8-8822-DDCAC6FC69D6}" srcOrd="7" destOrd="0" presId="urn:microsoft.com/office/officeart/2005/8/layout/vList2"/>
    <dgm:cxn modelId="{0DE81B04-8B6D-43C4-B767-4F66B79B1884}" type="presParOf" srcId="{AA1AD500-C83F-4FA0-9A7D-53741FCC2B38}" destId="{B23E563F-7901-4FA9-B9D6-CF4C367CD87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C4F1C6-A436-5642-8C94-B467CEC10922}" type="doc">
      <dgm:prSet loTypeId="urn:microsoft.com/office/officeart/2005/8/layout/hChevron3" loCatId="" qsTypeId="urn:microsoft.com/office/officeart/2005/8/quickstyle/simple4" qsCatId="simple" csTypeId="urn:microsoft.com/office/officeart/2005/8/colors/accent1_2#3" csCatId="accent1" phldr="1"/>
      <dgm:spPr/>
    </dgm:pt>
    <dgm:pt modelId="{D68B2DBB-B453-9D42-82EF-F7CA1CA26503}">
      <dgm:prSet phldrT="[Text]"/>
      <dgm:spPr/>
      <dgm:t>
        <a:bodyPr/>
        <a:lstStyle/>
        <a:p>
          <a:pPr algn="l"/>
          <a:r>
            <a:rPr lang="en-US" dirty="0"/>
            <a:t>      1                   2               </a:t>
          </a:r>
        </a:p>
        <a:p>
          <a:pPr algn="l"/>
          <a:r>
            <a:rPr lang="en-US" dirty="0"/>
            <a:t>(pathological)</a:t>
          </a:r>
        </a:p>
      </dgm:t>
    </dgm:pt>
    <dgm:pt modelId="{6F816AFB-03BD-9740-ABCA-80A3875716E1}" type="parTrans" cxnId="{D7D2E867-E1A5-6B48-9CEE-572A350A6B92}">
      <dgm:prSet/>
      <dgm:spPr/>
      <dgm:t>
        <a:bodyPr/>
        <a:lstStyle/>
        <a:p>
          <a:endParaRPr lang="en-US"/>
        </a:p>
      </dgm:t>
    </dgm:pt>
    <dgm:pt modelId="{8458261B-E2E9-5047-B2EB-E79B9C7F9C6B}" type="sibTrans" cxnId="{D7D2E867-E1A5-6B48-9CEE-572A350A6B92}">
      <dgm:prSet/>
      <dgm:spPr/>
      <dgm:t>
        <a:bodyPr/>
        <a:lstStyle/>
        <a:p>
          <a:endParaRPr lang="en-US"/>
        </a:p>
      </dgm:t>
    </dgm:pt>
    <dgm:pt modelId="{73D73A88-803D-894E-8DBA-58B312AB0649}">
      <dgm:prSet phldrT="[Text]"/>
      <dgm:spPr/>
      <dgm:t>
        <a:bodyPr/>
        <a:lstStyle/>
        <a:p>
          <a:pPr algn="l"/>
          <a:r>
            <a:rPr lang="en-US" dirty="0"/>
            <a:t>3             4             5</a:t>
          </a:r>
        </a:p>
        <a:p>
          <a:pPr algn="ctr"/>
          <a:r>
            <a:rPr lang="en-US" dirty="0"/>
            <a:t> </a:t>
          </a:r>
        </a:p>
      </dgm:t>
    </dgm:pt>
    <dgm:pt modelId="{7CD97B7D-783E-3C43-8FF3-16A4EE6AD6A3}" type="parTrans" cxnId="{91F7FEE6-A44F-1543-BCB2-1E06EA658350}">
      <dgm:prSet/>
      <dgm:spPr/>
      <dgm:t>
        <a:bodyPr/>
        <a:lstStyle/>
        <a:p>
          <a:endParaRPr lang="en-US"/>
        </a:p>
      </dgm:t>
    </dgm:pt>
    <dgm:pt modelId="{DF6998CB-C754-A746-A277-7CBDDF03482D}" type="sibTrans" cxnId="{91F7FEE6-A44F-1543-BCB2-1E06EA658350}">
      <dgm:prSet/>
      <dgm:spPr/>
      <dgm:t>
        <a:bodyPr/>
        <a:lstStyle/>
        <a:p>
          <a:endParaRPr lang="en-US"/>
        </a:p>
      </dgm:t>
    </dgm:pt>
    <dgm:pt modelId="{2DC9BCBF-469C-BD40-8CEF-D904E7A2B6B5}">
      <dgm:prSet phldrT="[Text]"/>
      <dgm:spPr/>
      <dgm:t>
        <a:bodyPr/>
        <a:lstStyle/>
        <a:p>
          <a:pPr algn="ctr"/>
          <a:r>
            <a:rPr lang="en-US" dirty="0"/>
            <a:t> 6                    7</a:t>
          </a:r>
        </a:p>
        <a:p>
          <a:pPr algn="r"/>
          <a:r>
            <a:rPr lang="en-US" dirty="0"/>
            <a:t>(healthiest)</a:t>
          </a:r>
        </a:p>
      </dgm:t>
    </dgm:pt>
    <dgm:pt modelId="{D1212FB5-3BD5-284B-A3AE-40ED4F0D1E64}" type="parTrans" cxnId="{D5C72DF7-15AF-5D40-8056-050D8A6AA476}">
      <dgm:prSet/>
      <dgm:spPr/>
      <dgm:t>
        <a:bodyPr/>
        <a:lstStyle/>
        <a:p>
          <a:endParaRPr lang="en-US"/>
        </a:p>
      </dgm:t>
    </dgm:pt>
    <dgm:pt modelId="{4415D51F-5D0E-7E44-AB2F-03554329C7BC}" type="sibTrans" cxnId="{D5C72DF7-15AF-5D40-8056-050D8A6AA476}">
      <dgm:prSet/>
      <dgm:spPr/>
      <dgm:t>
        <a:bodyPr/>
        <a:lstStyle/>
        <a:p>
          <a:endParaRPr lang="en-US"/>
        </a:p>
      </dgm:t>
    </dgm:pt>
    <dgm:pt modelId="{F5BB9F6F-E8A6-FE4B-B0C8-431FBC274A0C}" type="pres">
      <dgm:prSet presAssocID="{67C4F1C6-A436-5642-8C94-B467CEC10922}" presName="Name0" presStyleCnt="0">
        <dgm:presLayoutVars>
          <dgm:dir/>
          <dgm:resizeHandles val="exact"/>
        </dgm:presLayoutVars>
      </dgm:prSet>
      <dgm:spPr/>
    </dgm:pt>
    <dgm:pt modelId="{4870BF97-4358-0944-9C4E-3029E108F56B}" type="pres">
      <dgm:prSet presAssocID="{D68B2DBB-B453-9D42-82EF-F7CA1CA26503}" presName="parTxOnly" presStyleLbl="node1" presStyleIdx="0" presStyleCnt="3" custLinFactNeighborX="-572">
        <dgm:presLayoutVars>
          <dgm:bulletEnabled val="1"/>
        </dgm:presLayoutVars>
      </dgm:prSet>
      <dgm:spPr/>
    </dgm:pt>
    <dgm:pt modelId="{04BD590A-CCD9-1B4E-8C45-94A0A05354FC}" type="pres">
      <dgm:prSet presAssocID="{8458261B-E2E9-5047-B2EB-E79B9C7F9C6B}" presName="parSpace" presStyleCnt="0"/>
      <dgm:spPr/>
    </dgm:pt>
    <dgm:pt modelId="{95B52E8F-9E52-AF47-BEE2-629F721EACED}" type="pres">
      <dgm:prSet presAssocID="{73D73A88-803D-894E-8DBA-58B312AB0649}" presName="parTxOnly" presStyleLbl="node1" presStyleIdx="1" presStyleCnt="3">
        <dgm:presLayoutVars>
          <dgm:bulletEnabled val="1"/>
        </dgm:presLayoutVars>
      </dgm:prSet>
      <dgm:spPr/>
    </dgm:pt>
    <dgm:pt modelId="{196B38A5-35EE-3C4C-8731-033D030C177C}" type="pres">
      <dgm:prSet presAssocID="{DF6998CB-C754-A746-A277-7CBDDF03482D}" presName="parSpace" presStyleCnt="0"/>
      <dgm:spPr/>
    </dgm:pt>
    <dgm:pt modelId="{ACB93942-188D-3047-8957-24050F4030C1}" type="pres">
      <dgm:prSet presAssocID="{2DC9BCBF-469C-BD40-8CEF-D904E7A2B6B5}" presName="parTxOnly" presStyleLbl="node1" presStyleIdx="2" presStyleCnt="3">
        <dgm:presLayoutVars>
          <dgm:bulletEnabled val="1"/>
        </dgm:presLayoutVars>
      </dgm:prSet>
      <dgm:spPr/>
    </dgm:pt>
  </dgm:ptLst>
  <dgm:cxnLst>
    <dgm:cxn modelId="{2CD87A0B-ECD6-40A9-BACC-7880235D294C}" type="presOf" srcId="{67C4F1C6-A436-5642-8C94-B467CEC10922}" destId="{F5BB9F6F-E8A6-FE4B-B0C8-431FBC274A0C}" srcOrd="0" destOrd="0" presId="urn:microsoft.com/office/officeart/2005/8/layout/hChevron3"/>
    <dgm:cxn modelId="{7F4C4612-097E-46A6-B918-8014AC70326C}" type="presOf" srcId="{73D73A88-803D-894E-8DBA-58B312AB0649}" destId="{95B52E8F-9E52-AF47-BEE2-629F721EACED}" srcOrd="0" destOrd="0" presId="urn:microsoft.com/office/officeart/2005/8/layout/hChevron3"/>
    <dgm:cxn modelId="{4EAF3467-83C0-49F1-A6EF-91E7FD2A6D49}" type="presOf" srcId="{2DC9BCBF-469C-BD40-8CEF-D904E7A2B6B5}" destId="{ACB93942-188D-3047-8957-24050F4030C1}" srcOrd="0" destOrd="0" presId="urn:microsoft.com/office/officeart/2005/8/layout/hChevron3"/>
    <dgm:cxn modelId="{D7D2E867-E1A5-6B48-9CEE-572A350A6B92}" srcId="{67C4F1C6-A436-5642-8C94-B467CEC10922}" destId="{D68B2DBB-B453-9D42-82EF-F7CA1CA26503}" srcOrd="0" destOrd="0" parTransId="{6F816AFB-03BD-9740-ABCA-80A3875716E1}" sibTransId="{8458261B-E2E9-5047-B2EB-E79B9C7F9C6B}"/>
    <dgm:cxn modelId="{CB8D1989-3DB2-4623-9010-37902E5A01F9}" type="presOf" srcId="{D68B2DBB-B453-9D42-82EF-F7CA1CA26503}" destId="{4870BF97-4358-0944-9C4E-3029E108F56B}" srcOrd="0" destOrd="0" presId="urn:microsoft.com/office/officeart/2005/8/layout/hChevron3"/>
    <dgm:cxn modelId="{91F7FEE6-A44F-1543-BCB2-1E06EA658350}" srcId="{67C4F1C6-A436-5642-8C94-B467CEC10922}" destId="{73D73A88-803D-894E-8DBA-58B312AB0649}" srcOrd="1" destOrd="0" parTransId="{7CD97B7D-783E-3C43-8FF3-16A4EE6AD6A3}" sibTransId="{DF6998CB-C754-A746-A277-7CBDDF03482D}"/>
    <dgm:cxn modelId="{D5C72DF7-15AF-5D40-8056-050D8A6AA476}" srcId="{67C4F1C6-A436-5642-8C94-B467CEC10922}" destId="{2DC9BCBF-469C-BD40-8CEF-D904E7A2B6B5}" srcOrd="2" destOrd="0" parTransId="{D1212FB5-3BD5-284B-A3AE-40ED4F0D1E64}" sibTransId="{4415D51F-5D0E-7E44-AB2F-03554329C7BC}"/>
    <dgm:cxn modelId="{56C9F312-699B-48E6-8531-5A0432788919}" type="presParOf" srcId="{F5BB9F6F-E8A6-FE4B-B0C8-431FBC274A0C}" destId="{4870BF97-4358-0944-9C4E-3029E108F56B}" srcOrd="0" destOrd="0" presId="urn:microsoft.com/office/officeart/2005/8/layout/hChevron3"/>
    <dgm:cxn modelId="{2D252868-8D17-4CF3-BD7F-3ABC4BFD5FC2}" type="presParOf" srcId="{F5BB9F6F-E8A6-FE4B-B0C8-431FBC274A0C}" destId="{04BD590A-CCD9-1B4E-8C45-94A0A05354FC}" srcOrd="1" destOrd="0" presId="urn:microsoft.com/office/officeart/2005/8/layout/hChevron3"/>
    <dgm:cxn modelId="{EAFB5C44-6B2E-4230-ACE4-A4A0EEFAF5E0}" type="presParOf" srcId="{F5BB9F6F-E8A6-FE4B-B0C8-431FBC274A0C}" destId="{95B52E8F-9E52-AF47-BEE2-629F721EACED}" srcOrd="2" destOrd="0" presId="urn:microsoft.com/office/officeart/2005/8/layout/hChevron3"/>
    <dgm:cxn modelId="{9F8B141B-F46A-47B0-991C-0613D6BAB98B}" type="presParOf" srcId="{F5BB9F6F-E8A6-FE4B-B0C8-431FBC274A0C}" destId="{196B38A5-35EE-3C4C-8731-033D030C177C}" srcOrd="3" destOrd="0" presId="urn:microsoft.com/office/officeart/2005/8/layout/hChevron3"/>
    <dgm:cxn modelId="{E4B266F5-B3C5-4135-A4B7-C5DC1D564F7F}" type="presParOf" srcId="{F5BB9F6F-E8A6-FE4B-B0C8-431FBC274A0C}" destId="{ACB93942-188D-3047-8957-24050F4030C1}" srcOrd="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8D7A8-7375-4CB7-93FE-1FC05626E0AE}"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3C83A5A5-D0A7-4CCE-916B-84757BD6270D}">
      <dgm:prSet/>
      <dgm:spPr/>
      <dgm:t>
        <a:bodyPr/>
        <a:lstStyle/>
        <a:p>
          <a:r>
            <a:rPr lang="en-US" i="1"/>
            <a:t>Complexity of Representation of People </a:t>
          </a:r>
          <a:endParaRPr lang="en-US"/>
        </a:p>
      </dgm:t>
    </dgm:pt>
    <dgm:pt modelId="{C4FBF8CD-F416-4610-8165-AF6C2F3BB5A2}" type="parTrans" cxnId="{1D622F9A-AE2E-44A6-A794-AD71BA6E8EC0}">
      <dgm:prSet/>
      <dgm:spPr/>
      <dgm:t>
        <a:bodyPr/>
        <a:lstStyle/>
        <a:p>
          <a:endParaRPr lang="en-US"/>
        </a:p>
      </dgm:t>
    </dgm:pt>
    <dgm:pt modelId="{EA96244D-8560-4D19-A4D4-680B843D80A1}" type="sibTrans" cxnId="{1D622F9A-AE2E-44A6-A794-AD71BA6E8EC0}">
      <dgm:prSet/>
      <dgm:spPr/>
      <dgm:t>
        <a:bodyPr/>
        <a:lstStyle/>
        <a:p>
          <a:endParaRPr lang="en-US"/>
        </a:p>
      </dgm:t>
    </dgm:pt>
    <dgm:pt modelId="{C957A9A3-0104-4461-8139-5791EA5D475A}">
      <dgm:prSet/>
      <dgm:spPr/>
      <dgm:t>
        <a:bodyPr/>
        <a:lstStyle/>
        <a:p>
          <a:r>
            <a:rPr lang="en-US" i="1"/>
            <a:t>Affective Quality of Representations </a:t>
          </a:r>
          <a:endParaRPr lang="en-US"/>
        </a:p>
      </dgm:t>
    </dgm:pt>
    <dgm:pt modelId="{D0BCF6D8-C28F-4D9D-9ACB-D871F346CC25}" type="parTrans" cxnId="{290B26A8-9B37-4099-9AB2-A97E03EDF388}">
      <dgm:prSet/>
      <dgm:spPr/>
      <dgm:t>
        <a:bodyPr/>
        <a:lstStyle/>
        <a:p>
          <a:endParaRPr lang="en-US"/>
        </a:p>
      </dgm:t>
    </dgm:pt>
    <dgm:pt modelId="{01ED52F6-4009-4BBE-BEAA-2C7AF35AEA48}" type="sibTrans" cxnId="{290B26A8-9B37-4099-9AB2-A97E03EDF388}">
      <dgm:prSet/>
      <dgm:spPr/>
      <dgm:t>
        <a:bodyPr/>
        <a:lstStyle/>
        <a:p>
          <a:endParaRPr lang="en-US"/>
        </a:p>
      </dgm:t>
    </dgm:pt>
    <dgm:pt modelId="{CCBCF9DC-6E09-41DD-86E7-5405EE361B70}">
      <dgm:prSet/>
      <dgm:spPr/>
      <dgm:t>
        <a:bodyPr/>
        <a:lstStyle/>
        <a:p>
          <a:r>
            <a:rPr lang="en-US" i="1"/>
            <a:t>Emotional Investment in Relationships </a:t>
          </a:r>
          <a:endParaRPr lang="en-US"/>
        </a:p>
      </dgm:t>
    </dgm:pt>
    <dgm:pt modelId="{3DCC16B4-0CF8-4AC8-8C3C-3C7B491588B4}" type="parTrans" cxnId="{AB24FF89-5E39-42FC-857C-A2A9A7163A5E}">
      <dgm:prSet/>
      <dgm:spPr/>
      <dgm:t>
        <a:bodyPr/>
        <a:lstStyle/>
        <a:p>
          <a:endParaRPr lang="en-US"/>
        </a:p>
      </dgm:t>
    </dgm:pt>
    <dgm:pt modelId="{A7FE5A71-E627-49A3-ACB8-28C4BA7B3F46}" type="sibTrans" cxnId="{AB24FF89-5E39-42FC-857C-A2A9A7163A5E}">
      <dgm:prSet/>
      <dgm:spPr/>
      <dgm:t>
        <a:bodyPr/>
        <a:lstStyle/>
        <a:p>
          <a:endParaRPr lang="en-US"/>
        </a:p>
      </dgm:t>
    </dgm:pt>
    <dgm:pt modelId="{5CE77C18-1821-4607-AEAD-072B09A69581}">
      <dgm:prSet/>
      <dgm:spPr/>
      <dgm:t>
        <a:bodyPr/>
        <a:lstStyle/>
        <a:p>
          <a:r>
            <a:rPr lang="en-US" i="1"/>
            <a:t>Emotional Investment in Values and Moral Standards </a:t>
          </a:r>
          <a:endParaRPr lang="en-US"/>
        </a:p>
      </dgm:t>
    </dgm:pt>
    <dgm:pt modelId="{4BFA4789-6A6D-41B9-8595-249EA20A2716}" type="parTrans" cxnId="{89002406-06CF-44ED-A77F-B0444782254A}">
      <dgm:prSet/>
      <dgm:spPr/>
      <dgm:t>
        <a:bodyPr/>
        <a:lstStyle/>
        <a:p>
          <a:endParaRPr lang="en-US"/>
        </a:p>
      </dgm:t>
    </dgm:pt>
    <dgm:pt modelId="{8907AF67-9336-48ED-ACF8-89EF41686B48}" type="sibTrans" cxnId="{89002406-06CF-44ED-A77F-B0444782254A}">
      <dgm:prSet/>
      <dgm:spPr/>
      <dgm:t>
        <a:bodyPr/>
        <a:lstStyle/>
        <a:p>
          <a:endParaRPr lang="en-US"/>
        </a:p>
      </dgm:t>
    </dgm:pt>
    <dgm:pt modelId="{75FD1938-9847-4266-A0DD-0D43B450DA8E}">
      <dgm:prSet/>
      <dgm:spPr/>
      <dgm:t>
        <a:bodyPr/>
        <a:lstStyle/>
        <a:p>
          <a:r>
            <a:rPr lang="en-US" i="1"/>
            <a:t>Understanding of Social Causality </a:t>
          </a:r>
          <a:endParaRPr lang="en-US"/>
        </a:p>
      </dgm:t>
    </dgm:pt>
    <dgm:pt modelId="{81A47AC5-5861-4A00-9105-3CB97F8E45C3}" type="parTrans" cxnId="{CAD48DBC-18D7-4218-B4AE-60021A0CA383}">
      <dgm:prSet/>
      <dgm:spPr/>
      <dgm:t>
        <a:bodyPr/>
        <a:lstStyle/>
        <a:p>
          <a:endParaRPr lang="en-US"/>
        </a:p>
      </dgm:t>
    </dgm:pt>
    <dgm:pt modelId="{89771314-60A5-48F3-805E-9CA6FFFCCEAB}" type="sibTrans" cxnId="{CAD48DBC-18D7-4218-B4AE-60021A0CA383}">
      <dgm:prSet/>
      <dgm:spPr/>
      <dgm:t>
        <a:bodyPr/>
        <a:lstStyle/>
        <a:p>
          <a:endParaRPr lang="en-US"/>
        </a:p>
      </dgm:t>
    </dgm:pt>
    <dgm:pt modelId="{6FBF66FE-1BBA-4593-A157-EDF35DFCEBED}">
      <dgm:prSet/>
      <dgm:spPr/>
      <dgm:t>
        <a:bodyPr/>
        <a:lstStyle/>
        <a:p>
          <a:r>
            <a:rPr lang="en-US" i="1"/>
            <a:t>Experience and Management of Aggressive Impulses </a:t>
          </a:r>
          <a:endParaRPr lang="en-US"/>
        </a:p>
      </dgm:t>
    </dgm:pt>
    <dgm:pt modelId="{FD6C0FBB-5A42-417F-BC7E-BCD3104CBB52}" type="parTrans" cxnId="{E2F6A01E-F5BE-4C3A-B400-D14483959D7E}">
      <dgm:prSet/>
      <dgm:spPr/>
      <dgm:t>
        <a:bodyPr/>
        <a:lstStyle/>
        <a:p>
          <a:endParaRPr lang="en-US"/>
        </a:p>
      </dgm:t>
    </dgm:pt>
    <dgm:pt modelId="{45E0C453-A996-4BB5-BD7D-CEBDD1D7F6D0}" type="sibTrans" cxnId="{E2F6A01E-F5BE-4C3A-B400-D14483959D7E}">
      <dgm:prSet/>
      <dgm:spPr/>
      <dgm:t>
        <a:bodyPr/>
        <a:lstStyle/>
        <a:p>
          <a:endParaRPr lang="en-US"/>
        </a:p>
      </dgm:t>
    </dgm:pt>
    <dgm:pt modelId="{5B2B8532-CD0B-4198-B93A-63E3DC88433B}">
      <dgm:prSet/>
      <dgm:spPr/>
      <dgm:t>
        <a:bodyPr/>
        <a:lstStyle/>
        <a:p>
          <a:r>
            <a:rPr lang="en-US" i="1"/>
            <a:t>Self-Esteem </a:t>
          </a:r>
          <a:endParaRPr lang="en-US"/>
        </a:p>
      </dgm:t>
    </dgm:pt>
    <dgm:pt modelId="{254FE34C-A3F2-427B-B61F-1421CAE91A19}" type="parTrans" cxnId="{0952E234-725E-40DC-BA5F-182803CF646E}">
      <dgm:prSet/>
      <dgm:spPr/>
      <dgm:t>
        <a:bodyPr/>
        <a:lstStyle/>
        <a:p>
          <a:endParaRPr lang="en-US"/>
        </a:p>
      </dgm:t>
    </dgm:pt>
    <dgm:pt modelId="{C05D528F-6BD1-44AC-9A2E-ABD45B6A6D48}" type="sibTrans" cxnId="{0952E234-725E-40DC-BA5F-182803CF646E}">
      <dgm:prSet/>
      <dgm:spPr/>
      <dgm:t>
        <a:bodyPr/>
        <a:lstStyle/>
        <a:p>
          <a:endParaRPr lang="en-US"/>
        </a:p>
      </dgm:t>
    </dgm:pt>
    <dgm:pt modelId="{D39042F2-C407-40C0-BD48-B14F9373913E}">
      <dgm:prSet/>
      <dgm:spPr/>
      <dgm:t>
        <a:bodyPr/>
        <a:lstStyle/>
        <a:p>
          <a:r>
            <a:rPr lang="en-US" i="1"/>
            <a:t>Identity and Coherence of Self</a:t>
          </a:r>
          <a:endParaRPr lang="en-US"/>
        </a:p>
      </dgm:t>
    </dgm:pt>
    <dgm:pt modelId="{2C868794-B320-44DB-85EC-E0D86C3E318F}" type="parTrans" cxnId="{C31BD800-03D5-40E3-8068-30FBCB925BA4}">
      <dgm:prSet/>
      <dgm:spPr/>
      <dgm:t>
        <a:bodyPr/>
        <a:lstStyle/>
        <a:p>
          <a:endParaRPr lang="en-US"/>
        </a:p>
      </dgm:t>
    </dgm:pt>
    <dgm:pt modelId="{5BB3689F-B360-43C9-A502-A708F5364389}" type="sibTrans" cxnId="{C31BD800-03D5-40E3-8068-30FBCB925BA4}">
      <dgm:prSet/>
      <dgm:spPr/>
      <dgm:t>
        <a:bodyPr/>
        <a:lstStyle/>
        <a:p>
          <a:endParaRPr lang="en-US"/>
        </a:p>
      </dgm:t>
    </dgm:pt>
    <dgm:pt modelId="{D292E8D5-31D1-448C-9A13-BBF4336B1A21}" type="pres">
      <dgm:prSet presAssocID="{7C88D7A8-7375-4CB7-93FE-1FC05626E0AE}" presName="Name0" presStyleCnt="0">
        <dgm:presLayoutVars>
          <dgm:dir/>
          <dgm:resizeHandles val="exact"/>
        </dgm:presLayoutVars>
      </dgm:prSet>
      <dgm:spPr/>
    </dgm:pt>
    <dgm:pt modelId="{B39650DC-9316-449F-B2F4-FF03D537CCF6}" type="pres">
      <dgm:prSet presAssocID="{3C83A5A5-D0A7-4CCE-916B-84757BD6270D}" presName="node" presStyleLbl="node1" presStyleIdx="0" presStyleCnt="8">
        <dgm:presLayoutVars>
          <dgm:bulletEnabled val="1"/>
        </dgm:presLayoutVars>
      </dgm:prSet>
      <dgm:spPr/>
    </dgm:pt>
    <dgm:pt modelId="{5D1BEDA9-8AB7-4CE7-84F2-C437370BF2AD}" type="pres">
      <dgm:prSet presAssocID="{EA96244D-8560-4D19-A4D4-680B843D80A1}" presName="sibTrans" presStyleLbl="sibTrans1D1" presStyleIdx="0" presStyleCnt="7"/>
      <dgm:spPr/>
    </dgm:pt>
    <dgm:pt modelId="{69F2527C-AACF-4543-9814-9C7866787785}" type="pres">
      <dgm:prSet presAssocID="{EA96244D-8560-4D19-A4D4-680B843D80A1}" presName="connectorText" presStyleLbl="sibTrans1D1" presStyleIdx="0" presStyleCnt="7"/>
      <dgm:spPr/>
    </dgm:pt>
    <dgm:pt modelId="{3ACCEE8E-C3F2-418B-9591-6EE1C4CCD53A}" type="pres">
      <dgm:prSet presAssocID="{C957A9A3-0104-4461-8139-5791EA5D475A}" presName="node" presStyleLbl="node1" presStyleIdx="1" presStyleCnt="8">
        <dgm:presLayoutVars>
          <dgm:bulletEnabled val="1"/>
        </dgm:presLayoutVars>
      </dgm:prSet>
      <dgm:spPr/>
    </dgm:pt>
    <dgm:pt modelId="{80D8DFF1-5ECC-443D-B48A-2E1F60C23D03}" type="pres">
      <dgm:prSet presAssocID="{01ED52F6-4009-4BBE-BEAA-2C7AF35AEA48}" presName="sibTrans" presStyleLbl="sibTrans1D1" presStyleIdx="1" presStyleCnt="7"/>
      <dgm:spPr/>
    </dgm:pt>
    <dgm:pt modelId="{81FD150B-BC75-4C3D-8C91-A5052D1B0EFF}" type="pres">
      <dgm:prSet presAssocID="{01ED52F6-4009-4BBE-BEAA-2C7AF35AEA48}" presName="connectorText" presStyleLbl="sibTrans1D1" presStyleIdx="1" presStyleCnt="7"/>
      <dgm:spPr/>
    </dgm:pt>
    <dgm:pt modelId="{B79C130F-5B53-4122-97D2-0775BFAFCD0D}" type="pres">
      <dgm:prSet presAssocID="{CCBCF9DC-6E09-41DD-86E7-5405EE361B70}" presName="node" presStyleLbl="node1" presStyleIdx="2" presStyleCnt="8">
        <dgm:presLayoutVars>
          <dgm:bulletEnabled val="1"/>
        </dgm:presLayoutVars>
      </dgm:prSet>
      <dgm:spPr/>
    </dgm:pt>
    <dgm:pt modelId="{BBE716E4-94C0-4593-9B79-B9E3761DE2F0}" type="pres">
      <dgm:prSet presAssocID="{A7FE5A71-E627-49A3-ACB8-28C4BA7B3F46}" presName="sibTrans" presStyleLbl="sibTrans1D1" presStyleIdx="2" presStyleCnt="7"/>
      <dgm:spPr/>
    </dgm:pt>
    <dgm:pt modelId="{6A086EA0-6A1C-4C20-8DB1-6B90B66F09CB}" type="pres">
      <dgm:prSet presAssocID="{A7FE5A71-E627-49A3-ACB8-28C4BA7B3F46}" presName="connectorText" presStyleLbl="sibTrans1D1" presStyleIdx="2" presStyleCnt="7"/>
      <dgm:spPr/>
    </dgm:pt>
    <dgm:pt modelId="{3C06AF65-FC82-4054-AFBE-EAAC14875467}" type="pres">
      <dgm:prSet presAssocID="{5CE77C18-1821-4607-AEAD-072B09A69581}" presName="node" presStyleLbl="node1" presStyleIdx="3" presStyleCnt="8">
        <dgm:presLayoutVars>
          <dgm:bulletEnabled val="1"/>
        </dgm:presLayoutVars>
      </dgm:prSet>
      <dgm:spPr/>
    </dgm:pt>
    <dgm:pt modelId="{EA1D9FE7-F64B-4462-AA2A-EEC041D2B282}" type="pres">
      <dgm:prSet presAssocID="{8907AF67-9336-48ED-ACF8-89EF41686B48}" presName="sibTrans" presStyleLbl="sibTrans1D1" presStyleIdx="3" presStyleCnt="7"/>
      <dgm:spPr/>
    </dgm:pt>
    <dgm:pt modelId="{1DA38B91-F426-4644-AC0A-21337941AC2C}" type="pres">
      <dgm:prSet presAssocID="{8907AF67-9336-48ED-ACF8-89EF41686B48}" presName="connectorText" presStyleLbl="sibTrans1D1" presStyleIdx="3" presStyleCnt="7"/>
      <dgm:spPr/>
    </dgm:pt>
    <dgm:pt modelId="{A957A027-D569-41F4-91E4-2BB17CBFEB2A}" type="pres">
      <dgm:prSet presAssocID="{75FD1938-9847-4266-A0DD-0D43B450DA8E}" presName="node" presStyleLbl="node1" presStyleIdx="4" presStyleCnt="8">
        <dgm:presLayoutVars>
          <dgm:bulletEnabled val="1"/>
        </dgm:presLayoutVars>
      </dgm:prSet>
      <dgm:spPr/>
    </dgm:pt>
    <dgm:pt modelId="{538D03F6-2175-4862-976C-02B7E0FF8390}" type="pres">
      <dgm:prSet presAssocID="{89771314-60A5-48F3-805E-9CA6FFFCCEAB}" presName="sibTrans" presStyleLbl="sibTrans1D1" presStyleIdx="4" presStyleCnt="7"/>
      <dgm:spPr/>
    </dgm:pt>
    <dgm:pt modelId="{29791A26-C3AE-4E6C-8047-50C18FF9319A}" type="pres">
      <dgm:prSet presAssocID="{89771314-60A5-48F3-805E-9CA6FFFCCEAB}" presName="connectorText" presStyleLbl="sibTrans1D1" presStyleIdx="4" presStyleCnt="7"/>
      <dgm:spPr/>
    </dgm:pt>
    <dgm:pt modelId="{36CF6262-43D9-435D-A45B-A3B1F3DCF3F8}" type="pres">
      <dgm:prSet presAssocID="{6FBF66FE-1BBA-4593-A157-EDF35DFCEBED}" presName="node" presStyleLbl="node1" presStyleIdx="5" presStyleCnt="8">
        <dgm:presLayoutVars>
          <dgm:bulletEnabled val="1"/>
        </dgm:presLayoutVars>
      </dgm:prSet>
      <dgm:spPr/>
    </dgm:pt>
    <dgm:pt modelId="{9512CC44-5BBF-4BC9-A669-7DC14A8C411C}" type="pres">
      <dgm:prSet presAssocID="{45E0C453-A996-4BB5-BD7D-CEBDD1D7F6D0}" presName="sibTrans" presStyleLbl="sibTrans1D1" presStyleIdx="5" presStyleCnt="7"/>
      <dgm:spPr/>
    </dgm:pt>
    <dgm:pt modelId="{33E5EA57-5FD4-48D6-9305-83564A7E3F6F}" type="pres">
      <dgm:prSet presAssocID="{45E0C453-A996-4BB5-BD7D-CEBDD1D7F6D0}" presName="connectorText" presStyleLbl="sibTrans1D1" presStyleIdx="5" presStyleCnt="7"/>
      <dgm:spPr/>
    </dgm:pt>
    <dgm:pt modelId="{023B1C3D-FC7B-47B4-9CDB-AEA216B6D838}" type="pres">
      <dgm:prSet presAssocID="{5B2B8532-CD0B-4198-B93A-63E3DC88433B}" presName="node" presStyleLbl="node1" presStyleIdx="6" presStyleCnt="8">
        <dgm:presLayoutVars>
          <dgm:bulletEnabled val="1"/>
        </dgm:presLayoutVars>
      </dgm:prSet>
      <dgm:spPr/>
    </dgm:pt>
    <dgm:pt modelId="{0EAB999D-BE1C-4A22-86F3-53DBEA73514F}" type="pres">
      <dgm:prSet presAssocID="{C05D528F-6BD1-44AC-9A2E-ABD45B6A6D48}" presName="sibTrans" presStyleLbl="sibTrans1D1" presStyleIdx="6" presStyleCnt="7"/>
      <dgm:spPr/>
    </dgm:pt>
    <dgm:pt modelId="{9BC54539-D408-4087-AC79-9DA41153254D}" type="pres">
      <dgm:prSet presAssocID="{C05D528F-6BD1-44AC-9A2E-ABD45B6A6D48}" presName="connectorText" presStyleLbl="sibTrans1D1" presStyleIdx="6" presStyleCnt="7"/>
      <dgm:spPr/>
    </dgm:pt>
    <dgm:pt modelId="{7CF168C9-B9C7-4927-9C30-375F581C0F92}" type="pres">
      <dgm:prSet presAssocID="{D39042F2-C407-40C0-BD48-B14F9373913E}" presName="node" presStyleLbl="node1" presStyleIdx="7" presStyleCnt="8">
        <dgm:presLayoutVars>
          <dgm:bulletEnabled val="1"/>
        </dgm:presLayoutVars>
      </dgm:prSet>
      <dgm:spPr/>
    </dgm:pt>
  </dgm:ptLst>
  <dgm:cxnLst>
    <dgm:cxn modelId="{C31BD800-03D5-40E3-8068-30FBCB925BA4}" srcId="{7C88D7A8-7375-4CB7-93FE-1FC05626E0AE}" destId="{D39042F2-C407-40C0-BD48-B14F9373913E}" srcOrd="7" destOrd="0" parTransId="{2C868794-B320-44DB-85EC-E0D86C3E318F}" sibTransId="{5BB3689F-B360-43C9-A502-A708F5364389}"/>
    <dgm:cxn modelId="{804A5405-F395-4C3D-A299-E46C3600CB2C}" type="presOf" srcId="{EA96244D-8560-4D19-A4D4-680B843D80A1}" destId="{69F2527C-AACF-4543-9814-9C7866787785}" srcOrd="1" destOrd="0" presId="urn:microsoft.com/office/officeart/2016/7/layout/RepeatingBendingProcessNew"/>
    <dgm:cxn modelId="{89002406-06CF-44ED-A77F-B0444782254A}" srcId="{7C88D7A8-7375-4CB7-93FE-1FC05626E0AE}" destId="{5CE77C18-1821-4607-AEAD-072B09A69581}" srcOrd="3" destOrd="0" parTransId="{4BFA4789-6A6D-41B9-8595-249EA20A2716}" sibTransId="{8907AF67-9336-48ED-ACF8-89EF41686B48}"/>
    <dgm:cxn modelId="{54674B17-0572-447C-A764-8F9B8AF55DA1}" type="presOf" srcId="{D39042F2-C407-40C0-BD48-B14F9373913E}" destId="{7CF168C9-B9C7-4927-9C30-375F581C0F92}" srcOrd="0" destOrd="0" presId="urn:microsoft.com/office/officeart/2016/7/layout/RepeatingBendingProcessNew"/>
    <dgm:cxn modelId="{E2F6A01E-F5BE-4C3A-B400-D14483959D7E}" srcId="{7C88D7A8-7375-4CB7-93FE-1FC05626E0AE}" destId="{6FBF66FE-1BBA-4593-A157-EDF35DFCEBED}" srcOrd="5" destOrd="0" parTransId="{FD6C0FBB-5A42-417F-BC7E-BCD3104CBB52}" sibTransId="{45E0C453-A996-4BB5-BD7D-CEBDD1D7F6D0}"/>
    <dgm:cxn modelId="{FC62AE34-1C38-46A9-A09B-059E1E225E1E}" type="presOf" srcId="{7C88D7A8-7375-4CB7-93FE-1FC05626E0AE}" destId="{D292E8D5-31D1-448C-9A13-BBF4336B1A21}" srcOrd="0" destOrd="0" presId="urn:microsoft.com/office/officeart/2016/7/layout/RepeatingBendingProcessNew"/>
    <dgm:cxn modelId="{0952E234-725E-40DC-BA5F-182803CF646E}" srcId="{7C88D7A8-7375-4CB7-93FE-1FC05626E0AE}" destId="{5B2B8532-CD0B-4198-B93A-63E3DC88433B}" srcOrd="6" destOrd="0" parTransId="{254FE34C-A3F2-427B-B61F-1421CAE91A19}" sibTransId="{C05D528F-6BD1-44AC-9A2E-ABD45B6A6D48}"/>
    <dgm:cxn modelId="{EC72B639-E605-42BA-919E-F7EDA0CEB31E}" type="presOf" srcId="{01ED52F6-4009-4BBE-BEAA-2C7AF35AEA48}" destId="{80D8DFF1-5ECC-443D-B48A-2E1F60C23D03}" srcOrd="0" destOrd="0" presId="urn:microsoft.com/office/officeart/2016/7/layout/RepeatingBendingProcessNew"/>
    <dgm:cxn modelId="{3E398E3D-9366-41CB-BD6C-5E2B36CA7F4B}" type="presOf" srcId="{C05D528F-6BD1-44AC-9A2E-ABD45B6A6D48}" destId="{0EAB999D-BE1C-4A22-86F3-53DBEA73514F}" srcOrd="0" destOrd="0" presId="urn:microsoft.com/office/officeart/2016/7/layout/RepeatingBendingProcessNew"/>
    <dgm:cxn modelId="{B8106466-B4A6-4FE3-831A-D00CFCD34D03}" type="presOf" srcId="{3C83A5A5-D0A7-4CCE-916B-84757BD6270D}" destId="{B39650DC-9316-449F-B2F4-FF03D537CCF6}" srcOrd="0" destOrd="0" presId="urn:microsoft.com/office/officeart/2016/7/layout/RepeatingBendingProcessNew"/>
    <dgm:cxn modelId="{70C42948-60EE-4D0F-8C32-D393369CF9F6}" type="presOf" srcId="{01ED52F6-4009-4BBE-BEAA-2C7AF35AEA48}" destId="{81FD150B-BC75-4C3D-8C91-A5052D1B0EFF}" srcOrd="1" destOrd="0" presId="urn:microsoft.com/office/officeart/2016/7/layout/RepeatingBendingProcessNew"/>
    <dgm:cxn modelId="{FEECB04E-3891-4123-B33C-67E3DD99EF99}" type="presOf" srcId="{5B2B8532-CD0B-4198-B93A-63E3DC88433B}" destId="{023B1C3D-FC7B-47B4-9CDB-AEA216B6D838}" srcOrd="0" destOrd="0" presId="urn:microsoft.com/office/officeart/2016/7/layout/RepeatingBendingProcessNew"/>
    <dgm:cxn modelId="{D0CA9F54-1D97-4013-BF4B-A6FEFF254294}" type="presOf" srcId="{6FBF66FE-1BBA-4593-A157-EDF35DFCEBED}" destId="{36CF6262-43D9-435D-A45B-A3B1F3DCF3F8}" srcOrd="0" destOrd="0" presId="urn:microsoft.com/office/officeart/2016/7/layout/RepeatingBendingProcessNew"/>
    <dgm:cxn modelId="{81888377-B1CB-4394-BD7C-272D054FD667}" type="presOf" srcId="{89771314-60A5-48F3-805E-9CA6FFFCCEAB}" destId="{538D03F6-2175-4862-976C-02B7E0FF8390}" srcOrd="0" destOrd="0" presId="urn:microsoft.com/office/officeart/2016/7/layout/RepeatingBendingProcessNew"/>
    <dgm:cxn modelId="{D035C583-A816-4866-B857-5C00AEB338EE}" type="presOf" srcId="{75FD1938-9847-4266-A0DD-0D43B450DA8E}" destId="{A957A027-D569-41F4-91E4-2BB17CBFEB2A}" srcOrd="0" destOrd="0" presId="urn:microsoft.com/office/officeart/2016/7/layout/RepeatingBendingProcessNew"/>
    <dgm:cxn modelId="{AB24FF89-5E39-42FC-857C-A2A9A7163A5E}" srcId="{7C88D7A8-7375-4CB7-93FE-1FC05626E0AE}" destId="{CCBCF9DC-6E09-41DD-86E7-5405EE361B70}" srcOrd="2" destOrd="0" parTransId="{3DCC16B4-0CF8-4AC8-8C3C-3C7B491588B4}" sibTransId="{A7FE5A71-E627-49A3-ACB8-28C4BA7B3F46}"/>
    <dgm:cxn modelId="{4F9BB68C-4062-4B39-B969-D86C4B1454CC}" type="presOf" srcId="{8907AF67-9336-48ED-ACF8-89EF41686B48}" destId="{1DA38B91-F426-4644-AC0A-21337941AC2C}" srcOrd="1" destOrd="0" presId="urn:microsoft.com/office/officeart/2016/7/layout/RepeatingBendingProcessNew"/>
    <dgm:cxn modelId="{6D107090-0F8B-4A72-A8E1-FE671067651E}" type="presOf" srcId="{C957A9A3-0104-4461-8139-5791EA5D475A}" destId="{3ACCEE8E-C3F2-418B-9591-6EE1C4CCD53A}" srcOrd="0" destOrd="0" presId="urn:microsoft.com/office/officeart/2016/7/layout/RepeatingBendingProcessNew"/>
    <dgm:cxn modelId="{6DEF3391-C790-47AE-AB53-E7009829EF34}" type="presOf" srcId="{5CE77C18-1821-4607-AEAD-072B09A69581}" destId="{3C06AF65-FC82-4054-AFBE-EAAC14875467}" srcOrd="0" destOrd="0" presId="urn:microsoft.com/office/officeart/2016/7/layout/RepeatingBendingProcessNew"/>
    <dgm:cxn modelId="{4ACF9E98-2784-435B-9AA8-E2EC540440E0}" type="presOf" srcId="{8907AF67-9336-48ED-ACF8-89EF41686B48}" destId="{EA1D9FE7-F64B-4462-AA2A-EEC041D2B282}" srcOrd="0" destOrd="0" presId="urn:microsoft.com/office/officeart/2016/7/layout/RepeatingBendingProcessNew"/>
    <dgm:cxn modelId="{1D622F9A-AE2E-44A6-A794-AD71BA6E8EC0}" srcId="{7C88D7A8-7375-4CB7-93FE-1FC05626E0AE}" destId="{3C83A5A5-D0A7-4CCE-916B-84757BD6270D}" srcOrd="0" destOrd="0" parTransId="{C4FBF8CD-F416-4610-8165-AF6C2F3BB5A2}" sibTransId="{EA96244D-8560-4D19-A4D4-680B843D80A1}"/>
    <dgm:cxn modelId="{290B26A8-9B37-4099-9AB2-A97E03EDF388}" srcId="{7C88D7A8-7375-4CB7-93FE-1FC05626E0AE}" destId="{C957A9A3-0104-4461-8139-5791EA5D475A}" srcOrd="1" destOrd="0" parTransId="{D0BCF6D8-C28F-4D9D-9ACB-D871F346CC25}" sibTransId="{01ED52F6-4009-4BBE-BEAA-2C7AF35AEA48}"/>
    <dgm:cxn modelId="{19DEE5B2-34EF-46D7-89F0-36C8BDE9E4AF}" type="presOf" srcId="{A7FE5A71-E627-49A3-ACB8-28C4BA7B3F46}" destId="{BBE716E4-94C0-4593-9B79-B9E3761DE2F0}" srcOrd="0" destOrd="0" presId="urn:microsoft.com/office/officeart/2016/7/layout/RepeatingBendingProcessNew"/>
    <dgm:cxn modelId="{8178EBB9-401E-49C6-9898-F8CC3056A722}" type="presOf" srcId="{89771314-60A5-48F3-805E-9CA6FFFCCEAB}" destId="{29791A26-C3AE-4E6C-8047-50C18FF9319A}" srcOrd="1" destOrd="0" presId="urn:microsoft.com/office/officeart/2016/7/layout/RepeatingBendingProcessNew"/>
    <dgm:cxn modelId="{CAD48DBC-18D7-4218-B4AE-60021A0CA383}" srcId="{7C88D7A8-7375-4CB7-93FE-1FC05626E0AE}" destId="{75FD1938-9847-4266-A0DD-0D43B450DA8E}" srcOrd="4" destOrd="0" parTransId="{81A47AC5-5861-4A00-9105-3CB97F8E45C3}" sibTransId="{89771314-60A5-48F3-805E-9CA6FFFCCEAB}"/>
    <dgm:cxn modelId="{E74FEAC1-B767-459F-869F-C791822A2FAC}" type="presOf" srcId="{A7FE5A71-E627-49A3-ACB8-28C4BA7B3F46}" destId="{6A086EA0-6A1C-4C20-8DB1-6B90B66F09CB}" srcOrd="1" destOrd="0" presId="urn:microsoft.com/office/officeart/2016/7/layout/RepeatingBendingProcessNew"/>
    <dgm:cxn modelId="{FD9213C7-687E-420F-A77D-F5C354902662}" type="presOf" srcId="{45E0C453-A996-4BB5-BD7D-CEBDD1D7F6D0}" destId="{33E5EA57-5FD4-48D6-9305-83564A7E3F6F}" srcOrd="1" destOrd="0" presId="urn:microsoft.com/office/officeart/2016/7/layout/RepeatingBendingProcessNew"/>
    <dgm:cxn modelId="{235801CC-4736-4855-8401-3026D43E53EC}" type="presOf" srcId="{CCBCF9DC-6E09-41DD-86E7-5405EE361B70}" destId="{B79C130F-5B53-4122-97D2-0775BFAFCD0D}" srcOrd="0" destOrd="0" presId="urn:microsoft.com/office/officeart/2016/7/layout/RepeatingBendingProcessNew"/>
    <dgm:cxn modelId="{326B29DD-3F2A-44D1-BAD6-4E1AB867EBD6}" type="presOf" srcId="{45E0C453-A996-4BB5-BD7D-CEBDD1D7F6D0}" destId="{9512CC44-5BBF-4BC9-A669-7DC14A8C411C}" srcOrd="0" destOrd="0" presId="urn:microsoft.com/office/officeart/2016/7/layout/RepeatingBendingProcessNew"/>
    <dgm:cxn modelId="{888F21F8-5554-4BA9-98A2-3D38CDE3F4EB}" type="presOf" srcId="{C05D528F-6BD1-44AC-9A2E-ABD45B6A6D48}" destId="{9BC54539-D408-4087-AC79-9DA41153254D}" srcOrd="1" destOrd="0" presId="urn:microsoft.com/office/officeart/2016/7/layout/RepeatingBendingProcessNew"/>
    <dgm:cxn modelId="{5EB570FE-FB5A-4CE5-B4F3-EB84072C6141}" type="presOf" srcId="{EA96244D-8560-4D19-A4D4-680B843D80A1}" destId="{5D1BEDA9-8AB7-4CE7-84F2-C437370BF2AD}" srcOrd="0" destOrd="0" presId="urn:microsoft.com/office/officeart/2016/7/layout/RepeatingBendingProcessNew"/>
    <dgm:cxn modelId="{9507F7F2-43DD-42B4-829A-4AC75346099F}" type="presParOf" srcId="{D292E8D5-31D1-448C-9A13-BBF4336B1A21}" destId="{B39650DC-9316-449F-B2F4-FF03D537CCF6}" srcOrd="0" destOrd="0" presId="urn:microsoft.com/office/officeart/2016/7/layout/RepeatingBendingProcessNew"/>
    <dgm:cxn modelId="{FCC90FFB-E58E-49D1-9574-CE29E15840DF}" type="presParOf" srcId="{D292E8D5-31D1-448C-9A13-BBF4336B1A21}" destId="{5D1BEDA9-8AB7-4CE7-84F2-C437370BF2AD}" srcOrd="1" destOrd="0" presId="urn:microsoft.com/office/officeart/2016/7/layout/RepeatingBendingProcessNew"/>
    <dgm:cxn modelId="{F8B819ED-E8C8-46DD-86FD-570FAB11B8C9}" type="presParOf" srcId="{5D1BEDA9-8AB7-4CE7-84F2-C437370BF2AD}" destId="{69F2527C-AACF-4543-9814-9C7866787785}" srcOrd="0" destOrd="0" presId="urn:microsoft.com/office/officeart/2016/7/layout/RepeatingBendingProcessNew"/>
    <dgm:cxn modelId="{AB92475C-2A96-4712-A223-EB3F84C0589B}" type="presParOf" srcId="{D292E8D5-31D1-448C-9A13-BBF4336B1A21}" destId="{3ACCEE8E-C3F2-418B-9591-6EE1C4CCD53A}" srcOrd="2" destOrd="0" presId="urn:microsoft.com/office/officeart/2016/7/layout/RepeatingBendingProcessNew"/>
    <dgm:cxn modelId="{F8480EE4-C12A-4A60-A971-FFC1C885DC76}" type="presParOf" srcId="{D292E8D5-31D1-448C-9A13-BBF4336B1A21}" destId="{80D8DFF1-5ECC-443D-B48A-2E1F60C23D03}" srcOrd="3" destOrd="0" presId="urn:microsoft.com/office/officeart/2016/7/layout/RepeatingBendingProcessNew"/>
    <dgm:cxn modelId="{C29AD393-7247-45A7-8D91-344FD698A781}" type="presParOf" srcId="{80D8DFF1-5ECC-443D-B48A-2E1F60C23D03}" destId="{81FD150B-BC75-4C3D-8C91-A5052D1B0EFF}" srcOrd="0" destOrd="0" presId="urn:microsoft.com/office/officeart/2016/7/layout/RepeatingBendingProcessNew"/>
    <dgm:cxn modelId="{16B71892-E2BF-45D1-B1EE-023C2452A835}" type="presParOf" srcId="{D292E8D5-31D1-448C-9A13-BBF4336B1A21}" destId="{B79C130F-5B53-4122-97D2-0775BFAFCD0D}" srcOrd="4" destOrd="0" presId="urn:microsoft.com/office/officeart/2016/7/layout/RepeatingBendingProcessNew"/>
    <dgm:cxn modelId="{7363B4B6-BE14-447D-8807-7865A3552106}" type="presParOf" srcId="{D292E8D5-31D1-448C-9A13-BBF4336B1A21}" destId="{BBE716E4-94C0-4593-9B79-B9E3761DE2F0}" srcOrd="5" destOrd="0" presId="urn:microsoft.com/office/officeart/2016/7/layout/RepeatingBendingProcessNew"/>
    <dgm:cxn modelId="{D452D6BA-A6DF-41F4-BEAD-9A7C3697EBDC}" type="presParOf" srcId="{BBE716E4-94C0-4593-9B79-B9E3761DE2F0}" destId="{6A086EA0-6A1C-4C20-8DB1-6B90B66F09CB}" srcOrd="0" destOrd="0" presId="urn:microsoft.com/office/officeart/2016/7/layout/RepeatingBendingProcessNew"/>
    <dgm:cxn modelId="{62EE9291-75D8-4EA6-81BF-A82A6A180E06}" type="presParOf" srcId="{D292E8D5-31D1-448C-9A13-BBF4336B1A21}" destId="{3C06AF65-FC82-4054-AFBE-EAAC14875467}" srcOrd="6" destOrd="0" presId="urn:microsoft.com/office/officeart/2016/7/layout/RepeatingBendingProcessNew"/>
    <dgm:cxn modelId="{B44CB457-5D4A-46FB-82E4-D998581A4CA3}" type="presParOf" srcId="{D292E8D5-31D1-448C-9A13-BBF4336B1A21}" destId="{EA1D9FE7-F64B-4462-AA2A-EEC041D2B282}" srcOrd="7" destOrd="0" presId="urn:microsoft.com/office/officeart/2016/7/layout/RepeatingBendingProcessNew"/>
    <dgm:cxn modelId="{608F5539-A2ED-40AD-8B67-1567D035B1E0}" type="presParOf" srcId="{EA1D9FE7-F64B-4462-AA2A-EEC041D2B282}" destId="{1DA38B91-F426-4644-AC0A-21337941AC2C}" srcOrd="0" destOrd="0" presId="urn:microsoft.com/office/officeart/2016/7/layout/RepeatingBendingProcessNew"/>
    <dgm:cxn modelId="{426FB10F-BDCB-4A61-AB25-8864A6FB241C}" type="presParOf" srcId="{D292E8D5-31D1-448C-9A13-BBF4336B1A21}" destId="{A957A027-D569-41F4-91E4-2BB17CBFEB2A}" srcOrd="8" destOrd="0" presId="urn:microsoft.com/office/officeart/2016/7/layout/RepeatingBendingProcessNew"/>
    <dgm:cxn modelId="{2F383D93-B7E9-4F46-BC1D-0CF6717C27A1}" type="presParOf" srcId="{D292E8D5-31D1-448C-9A13-BBF4336B1A21}" destId="{538D03F6-2175-4862-976C-02B7E0FF8390}" srcOrd="9" destOrd="0" presId="urn:microsoft.com/office/officeart/2016/7/layout/RepeatingBendingProcessNew"/>
    <dgm:cxn modelId="{06242119-5952-4E34-AEF0-E395C8EA40CE}" type="presParOf" srcId="{538D03F6-2175-4862-976C-02B7E0FF8390}" destId="{29791A26-C3AE-4E6C-8047-50C18FF9319A}" srcOrd="0" destOrd="0" presId="urn:microsoft.com/office/officeart/2016/7/layout/RepeatingBendingProcessNew"/>
    <dgm:cxn modelId="{70AA63A8-4A68-4CDD-BD50-C220FC5EBA9B}" type="presParOf" srcId="{D292E8D5-31D1-448C-9A13-BBF4336B1A21}" destId="{36CF6262-43D9-435D-A45B-A3B1F3DCF3F8}" srcOrd="10" destOrd="0" presId="urn:microsoft.com/office/officeart/2016/7/layout/RepeatingBendingProcessNew"/>
    <dgm:cxn modelId="{2FD6E4F3-AF62-4A1F-A703-935C24D1DBB1}" type="presParOf" srcId="{D292E8D5-31D1-448C-9A13-BBF4336B1A21}" destId="{9512CC44-5BBF-4BC9-A669-7DC14A8C411C}" srcOrd="11" destOrd="0" presId="urn:microsoft.com/office/officeart/2016/7/layout/RepeatingBendingProcessNew"/>
    <dgm:cxn modelId="{75E30E00-1ADD-4E40-B17E-28EC29374886}" type="presParOf" srcId="{9512CC44-5BBF-4BC9-A669-7DC14A8C411C}" destId="{33E5EA57-5FD4-48D6-9305-83564A7E3F6F}" srcOrd="0" destOrd="0" presId="urn:microsoft.com/office/officeart/2016/7/layout/RepeatingBendingProcessNew"/>
    <dgm:cxn modelId="{717B1DA0-362C-4FD9-98EA-EA073B7BCC10}" type="presParOf" srcId="{D292E8D5-31D1-448C-9A13-BBF4336B1A21}" destId="{023B1C3D-FC7B-47B4-9CDB-AEA216B6D838}" srcOrd="12" destOrd="0" presId="urn:microsoft.com/office/officeart/2016/7/layout/RepeatingBendingProcessNew"/>
    <dgm:cxn modelId="{E3D4BA60-DB7A-4CB7-92DC-4494016F6FCC}" type="presParOf" srcId="{D292E8D5-31D1-448C-9A13-BBF4336B1A21}" destId="{0EAB999D-BE1C-4A22-86F3-53DBEA73514F}" srcOrd="13" destOrd="0" presId="urn:microsoft.com/office/officeart/2016/7/layout/RepeatingBendingProcessNew"/>
    <dgm:cxn modelId="{C0951964-E457-4D1C-A101-EAC1622E0674}" type="presParOf" srcId="{0EAB999D-BE1C-4A22-86F3-53DBEA73514F}" destId="{9BC54539-D408-4087-AC79-9DA41153254D}" srcOrd="0" destOrd="0" presId="urn:microsoft.com/office/officeart/2016/7/layout/RepeatingBendingProcessNew"/>
    <dgm:cxn modelId="{A5AE4584-AE6A-4F85-BAFE-604FA8A32038}" type="presParOf" srcId="{D292E8D5-31D1-448C-9A13-BBF4336B1A21}" destId="{7CF168C9-B9C7-4927-9C30-375F581C0F92}" srcOrd="14" destOrd="0" presId="urn:microsoft.com/office/officeart/2016/7/layout/RepeatingBendingProcessNew"/>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F6B52-2228-42B5-BAE7-B2FCBF4781A4}">
      <dsp:nvSpPr>
        <dsp:cNvPr id="0" name=""/>
        <dsp:cNvSpPr/>
      </dsp:nvSpPr>
      <dsp:spPr>
        <a:xfrm>
          <a:off x="141506" y="1666"/>
          <a:ext cx="6303475" cy="378208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8876" tIns="324219" rIns="308876" bIns="324219" numCol="1" spcCol="1270" anchor="t" anchorCtr="0">
          <a:noAutofit/>
        </a:bodyPr>
        <a:lstStyle/>
        <a:p>
          <a:pPr marL="0" lvl="0" indent="0" algn="l" defTabSz="1200150">
            <a:lnSpc>
              <a:spcPct val="90000"/>
            </a:lnSpc>
            <a:spcBef>
              <a:spcPct val="0"/>
            </a:spcBef>
            <a:spcAft>
              <a:spcPct val="35000"/>
            </a:spcAft>
            <a:buNone/>
          </a:pPr>
          <a:r>
            <a:rPr lang="en-US" sz="2700" b="1" kern="1200"/>
            <a:t>Mentalization</a:t>
          </a:r>
          <a:r>
            <a:rPr lang="en-US" sz="2700" kern="1200"/>
            <a:t> – </a:t>
          </a:r>
        </a:p>
        <a:p>
          <a:pPr marL="228600" lvl="1" indent="-228600" algn="l" defTabSz="933450">
            <a:lnSpc>
              <a:spcPct val="90000"/>
            </a:lnSpc>
            <a:spcBef>
              <a:spcPct val="0"/>
            </a:spcBef>
            <a:spcAft>
              <a:spcPct val="15000"/>
            </a:spcAft>
            <a:buChar char="•"/>
          </a:pPr>
          <a:r>
            <a:rPr lang="en-US" sz="2100" i="1" kern="1200"/>
            <a:t>Theory of Mind </a:t>
          </a:r>
          <a:r>
            <a:rPr lang="en-US" sz="2100" kern="1200"/>
            <a:t>&amp; </a:t>
          </a:r>
          <a:r>
            <a:rPr lang="en-US" sz="2100" i="1" kern="1200"/>
            <a:t>Attachment</a:t>
          </a:r>
          <a:r>
            <a:rPr lang="en-US" sz="2100" kern="1200"/>
            <a:t> (Bowlby) lead to - </a:t>
          </a:r>
          <a:r>
            <a:rPr lang="en-US" sz="2100" i="1" kern="1200"/>
            <a:t>Reflective Functioning </a:t>
          </a:r>
          <a:r>
            <a:rPr lang="en-US" sz="2100" kern="1200"/>
            <a:t>(Fonagy, Bateman, et al)</a:t>
          </a:r>
        </a:p>
        <a:p>
          <a:pPr marL="228600" lvl="1" indent="-228600" algn="l" defTabSz="933450">
            <a:lnSpc>
              <a:spcPct val="90000"/>
            </a:lnSpc>
            <a:spcBef>
              <a:spcPct val="0"/>
            </a:spcBef>
            <a:spcAft>
              <a:spcPct val="15000"/>
            </a:spcAft>
            <a:buChar char="•"/>
          </a:pPr>
          <a:r>
            <a:rPr lang="en-US" sz="2100" kern="1200"/>
            <a:t>Like empathy, psychological mindedness, mindfulness</a:t>
          </a:r>
        </a:p>
        <a:p>
          <a:pPr marL="228600" lvl="1" indent="-228600" algn="l" defTabSz="933450">
            <a:lnSpc>
              <a:spcPct val="90000"/>
            </a:lnSpc>
            <a:spcBef>
              <a:spcPct val="0"/>
            </a:spcBef>
            <a:spcAft>
              <a:spcPct val="15000"/>
            </a:spcAft>
            <a:buChar char="•"/>
          </a:pPr>
          <a:r>
            <a:rPr lang="en-US" sz="2100" kern="1200"/>
            <a:t> interpreting actions by inferred mental states (symbolizing)</a:t>
          </a:r>
        </a:p>
        <a:p>
          <a:pPr marL="228600" lvl="1" indent="-228600" algn="l" defTabSz="933450">
            <a:lnSpc>
              <a:spcPct val="90000"/>
            </a:lnSpc>
            <a:spcBef>
              <a:spcPct val="0"/>
            </a:spcBef>
            <a:spcAft>
              <a:spcPct val="15000"/>
            </a:spcAft>
            <a:buChar char="•"/>
          </a:pPr>
          <a:r>
            <a:rPr lang="en-US" sz="2100" kern="1200"/>
            <a:t>Implicit, Explicit, Self, Other, Cognitive, Affective, Content, Process </a:t>
          </a:r>
        </a:p>
      </dsp:txBody>
      <dsp:txXfrm>
        <a:off x="141506" y="1666"/>
        <a:ext cx="6303475" cy="3782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99E3C-8F45-4410-8550-A89678F37548}">
      <dsp:nvSpPr>
        <dsp:cNvPr id="0" name=""/>
        <dsp:cNvSpPr/>
      </dsp:nvSpPr>
      <dsp:spPr>
        <a:xfrm>
          <a:off x="0" y="15669"/>
          <a:ext cx="10515600" cy="172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a:t>Winnicott’s (1967/1986)- “antisocial tendency”</a:t>
          </a:r>
          <a:endParaRPr lang="en-US" sz="3200" kern="1200"/>
        </a:p>
      </dsp:txBody>
      <dsp:txXfrm>
        <a:off x="864000" y="15669"/>
        <a:ext cx="8787600" cy="1728000"/>
      </dsp:txXfrm>
    </dsp:sp>
    <dsp:sp modelId="{909B5A7C-9F1C-48C5-B3D0-13AAAD9C860A}">
      <dsp:nvSpPr>
        <dsp:cNvPr id="0" name=""/>
        <dsp:cNvSpPr/>
      </dsp:nvSpPr>
      <dsp:spPr>
        <a:xfrm>
          <a:off x="0" y="1959669"/>
          <a:ext cx="8412480" cy="23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no matter how self-defeating / off-putting, </a:t>
          </a:r>
          <a:r>
            <a:rPr lang="en-US" sz="3200" b="1" kern="1200" dirty="0"/>
            <a:t>acting out </a:t>
          </a:r>
          <a:r>
            <a:rPr lang="en-US" sz="3200" kern="1200" dirty="0"/>
            <a:t>is vestige of developmentally frustrated hopes of being understood </a:t>
          </a:r>
        </a:p>
        <a:p>
          <a:pPr marL="285750" lvl="1" indent="-285750" algn="l" defTabSz="1422400">
            <a:lnSpc>
              <a:spcPct val="90000"/>
            </a:lnSpc>
            <a:spcBef>
              <a:spcPct val="0"/>
            </a:spcBef>
            <a:spcAft>
              <a:spcPct val="15000"/>
            </a:spcAft>
            <a:buChar char="•"/>
          </a:pPr>
          <a:r>
            <a:rPr lang="en-US" sz="3200" kern="1200" dirty="0"/>
            <a:t>Acting out expresses life scripts currently maladaptive-- </a:t>
          </a:r>
          <a:r>
            <a:rPr lang="en-US" sz="3200" kern="1200" dirty="0">
              <a:solidFill>
                <a:srgbClr val="FF0000"/>
              </a:solidFill>
            </a:rPr>
            <a:t>but not originally so </a:t>
          </a:r>
        </a:p>
      </dsp:txBody>
      <dsp:txXfrm>
        <a:off x="0" y="1959669"/>
        <a:ext cx="8412480" cy="237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FFBB8-05A8-465A-A0D7-7A4CE6552F1A}">
      <dsp:nvSpPr>
        <dsp:cNvPr id="0" name=""/>
        <dsp:cNvSpPr/>
      </dsp:nvSpPr>
      <dsp:spPr>
        <a:xfrm>
          <a:off x="0" y="123360"/>
          <a:ext cx="6492875" cy="11520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Range of convenience &amp; focus </a:t>
          </a:r>
        </a:p>
      </dsp:txBody>
      <dsp:txXfrm>
        <a:off x="56237" y="179597"/>
        <a:ext cx="6380401" cy="1039555"/>
      </dsp:txXfrm>
    </dsp:sp>
    <dsp:sp modelId="{88D77A01-0E7B-4476-9044-8EEA6F45991E}">
      <dsp:nvSpPr>
        <dsp:cNvPr id="0" name=""/>
        <dsp:cNvSpPr/>
      </dsp:nvSpPr>
      <dsp:spPr>
        <a:xfrm>
          <a:off x="0" y="1358910"/>
          <a:ext cx="6492875" cy="115202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Preferred instruments</a:t>
          </a:r>
        </a:p>
      </dsp:txBody>
      <dsp:txXfrm>
        <a:off x="56237" y="1415147"/>
        <a:ext cx="6380401" cy="1039555"/>
      </dsp:txXfrm>
    </dsp:sp>
    <dsp:sp modelId="{7A105502-6DC1-4201-8A7F-219921ED3851}">
      <dsp:nvSpPr>
        <dsp:cNvPr id="0" name=""/>
        <dsp:cNvSpPr/>
      </dsp:nvSpPr>
      <dsp:spPr>
        <a:xfrm>
          <a:off x="0" y="2594460"/>
          <a:ext cx="6492875" cy="115202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Concepts / models of mind</a:t>
          </a:r>
        </a:p>
      </dsp:txBody>
      <dsp:txXfrm>
        <a:off x="56237" y="2650697"/>
        <a:ext cx="6380401" cy="1039555"/>
      </dsp:txXfrm>
    </dsp:sp>
    <dsp:sp modelId="{8DB46FF9-3239-45B5-B20E-60C6D118BD46}">
      <dsp:nvSpPr>
        <dsp:cNvPr id="0" name=""/>
        <dsp:cNvSpPr/>
      </dsp:nvSpPr>
      <dsp:spPr>
        <a:xfrm>
          <a:off x="0" y="3830009"/>
          <a:ext cx="6492875" cy="115202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Educational pedigree (“invisible college;” where you trained has big impact)</a:t>
          </a:r>
        </a:p>
      </dsp:txBody>
      <dsp:txXfrm>
        <a:off x="56237" y="3886246"/>
        <a:ext cx="6380401" cy="1039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A843B-2615-4039-8403-A19B66C2C1D4}">
      <dsp:nvSpPr>
        <dsp:cNvPr id="0" name=""/>
        <dsp:cNvSpPr/>
      </dsp:nvSpPr>
      <dsp:spPr>
        <a:xfrm>
          <a:off x="0" y="122093"/>
          <a:ext cx="626364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Psychodynamic</a:t>
          </a:r>
          <a:r>
            <a:rPr lang="en-US" sz="2500" kern="1200"/>
            <a:t> – conflict &amp; unknown (Freud’s “iceberg” metaphor—most is not visible)</a:t>
          </a:r>
        </a:p>
      </dsp:txBody>
      <dsp:txXfrm>
        <a:off x="48547" y="170640"/>
        <a:ext cx="6166546" cy="897406"/>
      </dsp:txXfrm>
    </dsp:sp>
    <dsp:sp modelId="{79B223F8-70DC-464E-8649-66717ED6A22E}">
      <dsp:nvSpPr>
        <dsp:cNvPr id="0" name=""/>
        <dsp:cNvSpPr/>
      </dsp:nvSpPr>
      <dsp:spPr>
        <a:xfrm>
          <a:off x="0" y="1188593"/>
          <a:ext cx="6263640" cy="9945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Interpersonal </a:t>
          </a:r>
          <a:r>
            <a:rPr lang="en-US" sz="2500" kern="1200"/>
            <a:t>– “Field Theory” of electromagnetism, interpersonal field</a:t>
          </a:r>
        </a:p>
      </dsp:txBody>
      <dsp:txXfrm>
        <a:off x="48547" y="1237140"/>
        <a:ext cx="6166546" cy="897406"/>
      </dsp:txXfrm>
    </dsp:sp>
    <dsp:sp modelId="{CE70DF2F-8806-4AEF-87C7-188850D5D283}">
      <dsp:nvSpPr>
        <dsp:cNvPr id="0" name=""/>
        <dsp:cNvSpPr/>
      </dsp:nvSpPr>
      <dsp:spPr>
        <a:xfrm>
          <a:off x="0" y="2255093"/>
          <a:ext cx="6263640" cy="9945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Personological</a:t>
          </a:r>
          <a:r>
            <a:rPr lang="en-US" sz="2500" kern="1200"/>
            <a:t> – Life </a:t>
          </a:r>
          <a:r>
            <a:rPr lang="en-US" sz="2500" b="1" kern="1200"/>
            <a:t>story</a:t>
          </a:r>
          <a:r>
            <a:rPr lang="en-US" sz="2500" kern="1200"/>
            <a:t>, narrative</a:t>
          </a:r>
        </a:p>
      </dsp:txBody>
      <dsp:txXfrm>
        <a:off x="48547" y="2303640"/>
        <a:ext cx="6166546" cy="897406"/>
      </dsp:txXfrm>
    </dsp:sp>
    <dsp:sp modelId="{D36B32CA-1FAC-4DBD-A7CC-54C24D6BC2F3}">
      <dsp:nvSpPr>
        <dsp:cNvPr id="0" name=""/>
        <dsp:cNvSpPr/>
      </dsp:nvSpPr>
      <dsp:spPr>
        <a:xfrm>
          <a:off x="0" y="3321593"/>
          <a:ext cx="6263640" cy="9945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Multivariate</a:t>
          </a:r>
          <a:r>
            <a:rPr lang="en-US" sz="2500" kern="1200"/>
            <a:t> – multidimensional space of correlation matrix of trait variables</a:t>
          </a:r>
        </a:p>
      </dsp:txBody>
      <dsp:txXfrm>
        <a:off x="48547" y="3370140"/>
        <a:ext cx="6166546" cy="897406"/>
      </dsp:txXfrm>
    </dsp:sp>
    <dsp:sp modelId="{B23E563F-7901-4FA9-B9D6-CF4C367CD871}">
      <dsp:nvSpPr>
        <dsp:cNvPr id="0" name=""/>
        <dsp:cNvSpPr/>
      </dsp:nvSpPr>
      <dsp:spPr>
        <a:xfrm>
          <a:off x="0" y="4388094"/>
          <a:ext cx="626364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Empirical</a:t>
          </a:r>
          <a:r>
            <a:rPr lang="en-US" sz="2500" kern="1200"/>
            <a:t> – diagnostic syndrome (medical, Kraepelin)</a:t>
          </a:r>
        </a:p>
      </dsp:txBody>
      <dsp:txXfrm>
        <a:off x="48547" y="4436641"/>
        <a:ext cx="6166546" cy="897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0BF97-4358-0944-9C4E-3029E108F56B}">
      <dsp:nvSpPr>
        <dsp:cNvPr id="0" name=""/>
        <dsp:cNvSpPr/>
      </dsp:nvSpPr>
      <dsp:spPr>
        <a:xfrm>
          <a:off x="0" y="0"/>
          <a:ext cx="2685091" cy="76556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t>      1                   2               </a:t>
          </a:r>
        </a:p>
        <a:p>
          <a:pPr marL="0" lvl="0" indent="0" algn="l" defTabSz="844550">
            <a:lnSpc>
              <a:spcPct val="90000"/>
            </a:lnSpc>
            <a:spcBef>
              <a:spcPct val="0"/>
            </a:spcBef>
            <a:spcAft>
              <a:spcPct val="35000"/>
            </a:spcAft>
            <a:buNone/>
          </a:pPr>
          <a:r>
            <a:rPr lang="en-US" sz="1900" kern="1200" dirty="0"/>
            <a:t>(pathological)</a:t>
          </a:r>
        </a:p>
      </dsp:txBody>
      <dsp:txXfrm>
        <a:off x="0" y="0"/>
        <a:ext cx="2493699" cy="765568"/>
      </dsp:txXfrm>
    </dsp:sp>
    <dsp:sp modelId="{95B52E8F-9E52-AF47-BEE2-629F721EACED}">
      <dsp:nvSpPr>
        <dsp:cNvPr id="0" name=""/>
        <dsp:cNvSpPr/>
      </dsp:nvSpPr>
      <dsp:spPr>
        <a:xfrm>
          <a:off x="2151144" y="0"/>
          <a:ext cx="2685091" cy="76556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t>3             4             5</a:t>
          </a:r>
        </a:p>
        <a:p>
          <a:pPr marL="0" lvl="0" indent="0" algn="ctr" defTabSz="844550">
            <a:lnSpc>
              <a:spcPct val="90000"/>
            </a:lnSpc>
            <a:spcBef>
              <a:spcPct val="0"/>
            </a:spcBef>
            <a:spcAft>
              <a:spcPct val="35000"/>
            </a:spcAft>
            <a:buNone/>
          </a:pPr>
          <a:r>
            <a:rPr lang="en-US" sz="1900" kern="1200" dirty="0"/>
            <a:t> </a:t>
          </a:r>
        </a:p>
      </dsp:txBody>
      <dsp:txXfrm>
        <a:off x="2533928" y="0"/>
        <a:ext cx="1919523" cy="765568"/>
      </dsp:txXfrm>
    </dsp:sp>
    <dsp:sp modelId="{ACB93942-188D-3047-8957-24050F4030C1}">
      <dsp:nvSpPr>
        <dsp:cNvPr id="0" name=""/>
        <dsp:cNvSpPr/>
      </dsp:nvSpPr>
      <dsp:spPr>
        <a:xfrm>
          <a:off x="4299217" y="0"/>
          <a:ext cx="2685091" cy="76556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 6                    7</a:t>
          </a:r>
        </a:p>
        <a:p>
          <a:pPr marL="0" lvl="0" indent="0" algn="r" defTabSz="844550">
            <a:lnSpc>
              <a:spcPct val="90000"/>
            </a:lnSpc>
            <a:spcBef>
              <a:spcPct val="0"/>
            </a:spcBef>
            <a:spcAft>
              <a:spcPct val="35000"/>
            </a:spcAft>
            <a:buNone/>
          </a:pPr>
          <a:r>
            <a:rPr lang="en-US" sz="1900" kern="1200" dirty="0"/>
            <a:t>(healthiest)</a:t>
          </a:r>
        </a:p>
      </dsp:txBody>
      <dsp:txXfrm>
        <a:off x="4682001" y="0"/>
        <a:ext cx="1919523" cy="765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BEDA9-8AB7-4CE7-84F2-C437370BF2AD}">
      <dsp:nvSpPr>
        <dsp:cNvPr id="0" name=""/>
        <dsp:cNvSpPr/>
      </dsp:nvSpPr>
      <dsp:spPr>
        <a:xfrm>
          <a:off x="1902699" y="438796"/>
          <a:ext cx="340528" cy="91440"/>
        </a:xfrm>
        <a:custGeom>
          <a:avLst/>
          <a:gdLst/>
          <a:ahLst/>
          <a:cxnLst/>
          <a:rect l="0" t="0" r="0" b="0"/>
          <a:pathLst>
            <a:path>
              <a:moveTo>
                <a:pt x="0" y="45720"/>
              </a:moveTo>
              <a:lnTo>
                <a:pt x="3405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3685" y="482661"/>
        <a:ext cx="18556" cy="3711"/>
      </dsp:txXfrm>
    </dsp:sp>
    <dsp:sp modelId="{B39650DC-9316-449F-B2F4-FF03D537CCF6}">
      <dsp:nvSpPr>
        <dsp:cNvPr id="0" name=""/>
        <dsp:cNvSpPr/>
      </dsp:nvSpPr>
      <dsp:spPr>
        <a:xfrm>
          <a:off x="290896" y="435"/>
          <a:ext cx="1613602" cy="968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8" tIns="82996" rIns="79068" bIns="82996" numCol="1" spcCol="1270" anchor="ctr" anchorCtr="0">
          <a:noAutofit/>
        </a:bodyPr>
        <a:lstStyle/>
        <a:p>
          <a:pPr marL="0" lvl="0" indent="0" algn="ctr" defTabSz="622300">
            <a:lnSpc>
              <a:spcPct val="90000"/>
            </a:lnSpc>
            <a:spcBef>
              <a:spcPct val="0"/>
            </a:spcBef>
            <a:spcAft>
              <a:spcPct val="35000"/>
            </a:spcAft>
            <a:buNone/>
          </a:pPr>
          <a:r>
            <a:rPr lang="en-US" sz="1400" i="1" kern="1200"/>
            <a:t>Complexity of Representation of People </a:t>
          </a:r>
          <a:endParaRPr lang="en-US" sz="1400" kern="1200"/>
        </a:p>
      </dsp:txBody>
      <dsp:txXfrm>
        <a:off x="290896" y="435"/>
        <a:ext cx="1613602" cy="968161"/>
      </dsp:txXfrm>
    </dsp:sp>
    <dsp:sp modelId="{80D8DFF1-5ECC-443D-B48A-2E1F60C23D03}">
      <dsp:nvSpPr>
        <dsp:cNvPr id="0" name=""/>
        <dsp:cNvSpPr/>
      </dsp:nvSpPr>
      <dsp:spPr>
        <a:xfrm>
          <a:off x="3887430" y="438796"/>
          <a:ext cx="340528" cy="91440"/>
        </a:xfrm>
        <a:custGeom>
          <a:avLst/>
          <a:gdLst/>
          <a:ahLst/>
          <a:cxnLst/>
          <a:rect l="0" t="0" r="0" b="0"/>
          <a:pathLst>
            <a:path>
              <a:moveTo>
                <a:pt x="0" y="45720"/>
              </a:moveTo>
              <a:lnTo>
                <a:pt x="3405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8416" y="482661"/>
        <a:ext cx="18556" cy="3711"/>
      </dsp:txXfrm>
    </dsp:sp>
    <dsp:sp modelId="{3ACCEE8E-C3F2-418B-9591-6EE1C4CCD53A}">
      <dsp:nvSpPr>
        <dsp:cNvPr id="0" name=""/>
        <dsp:cNvSpPr/>
      </dsp:nvSpPr>
      <dsp:spPr>
        <a:xfrm>
          <a:off x="2275627" y="435"/>
          <a:ext cx="1613602" cy="968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8" tIns="82996" rIns="79068" bIns="82996" numCol="1" spcCol="1270" anchor="ctr" anchorCtr="0">
          <a:noAutofit/>
        </a:bodyPr>
        <a:lstStyle/>
        <a:p>
          <a:pPr marL="0" lvl="0" indent="0" algn="ctr" defTabSz="622300">
            <a:lnSpc>
              <a:spcPct val="90000"/>
            </a:lnSpc>
            <a:spcBef>
              <a:spcPct val="0"/>
            </a:spcBef>
            <a:spcAft>
              <a:spcPct val="35000"/>
            </a:spcAft>
            <a:buNone/>
          </a:pPr>
          <a:r>
            <a:rPr lang="en-US" sz="1400" i="1" kern="1200"/>
            <a:t>Affective Quality of Representations </a:t>
          </a:r>
          <a:endParaRPr lang="en-US" sz="1400" kern="1200"/>
        </a:p>
      </dsp:txBody>
      <dsp:txXfrm>
        <a:off x="2275627" y="435"/>
        <a:ext cx="1613602" cy="968161"/>
      </dsp:txXfrm>
    </dsp:sp>
    <dsp:sp modelId="{BBE716E4-94C0-4593-9B79-B9E3761DE2F0}">
      <dsp:nvSpPr>
        <dsp:cNvPr id="0" name=""/>
        <dsp:cNvSpPr/>
      </dsp:nvSpPr>
      <dsp:spPr>
        <a:xfrm>
          <a:off x="5872162" y="438796"/>
          <a:ext cx="340528" cy="91440"/>
        </a:xfrm>
        <a:custGeom>
          <a:avLst/>
          <a:gdLst/>
          <a:ahLst/>
          <a:cxnLst/>
          <a:rect l="0" t="0" r="0" b="0"/>
          <a:pathLst>
            <a:path>
              <a:moveTo>
                <a:pt x="0" y="45720"/>
              </a:moveTo>
              <a:lnTo>
                <a:pt x="3405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3148" y="482661"/>
        <a:ext cx="18556" cy="3711"/>
      </dsp:txXfrm>
    </dsp:sp>
    <dsp:sp modelId="{B79C130F-5B53-4122-97D2-0775BFAFCD0D}">
      <dsp:nvSpPr>
        <dsp:cNvPr id="0" name=""/>
        <dsp:cNvSpPr/>
      </dsp:nvSpPr>
      <dsp:spPr>
        <a:xfrm>
          <a:off x="4260359" y="435"/>
          <a:ext cx="1613602" cy="968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8" tIns="82996" rIns="79068" bIns="82996" numCol="1" spcCol="1270" anchor="ctr" anchorCtr="0">
          <a:noAutofit/>
        </a:bodyPr>
        <a:lstStyle/>
        <a:p>
          <a:pPr marL="0" lvl="0" indent="0" algn="ctr" defTabSz="622300">
            <a:lnSpc>
              <a:spcPct val="90000"/>
            </a:lnSpc>
            <a:spcBef>
              <a:spcPct val="0"/>
            </a:spcBef>
            <a:spcAft>
              <a:spcPct val="35000"/>
            </a:spcAft>
            <a:buNone/>
          </a:pPr>
          <a:r>
            <a:rPr lang="en-US" sz="1400" i="1" kern="1200"/>
            <a:t>Emotional Investment in Relationships </a:t>
          </a:r>
          <a:endParaRPr lang="en-US" sz="1400" kern="1200"/>
        </a:p>
      </dsp:txBody>
      <dsp:txXfrm>
        <a:off x="4260359" y="435"/>
        <a:ext cx="1613602" cy="968161"/>
      </dsp:txXfrm>
    </dsp:sp>
    <dsp:sp modelId="{EA1D9FE7-F64B-4462-AA2A-EEC041D2B282}">
      <dsp:nvSpPr>
        <dsp:cNvPr id="0" name=""/>
        <dsp:cNvSpPr/>
      </dsp:nvSpPr>
      <dsp:spPr>
        <a:xfrm>
          <a:off x="1097697" y="966797"/>
          <a:ext cx="5954194" cy="340528"/>
        </a:xfrm>
        <a:custGeom>
          <a:avLst/>
          <a:gdLst/>
          <a:ahLst/>
          <a:cxnLst/>
          <a:rect l="0" t="0" r="0" b="0"/>
          <a:pathLst>
            <a:path>
              <a:moveTo>
                <a:pt x="5954194" y="0"/>
              </a:moveTo>
              <a:lnTo>
                <a:pt x="5954194" y="187364"/>
              </a:lnTo>
              <a:lnTo>
                <a:pt x="0" y="187364"/>
              </a:lnTo>
              <a:lnTo>
                <a:pt x="0" y="34052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5651" y="1135206"/>
        <a:ext cx="298287" cy="3711"/>
      </dsp:txXfrm>
    </dsp:sp>
    <dsp:sp modelId="{3C06AF65-FC82-4054-AFBE-EAAC14875467}">
      <dsp:nvSpPr>
        <dsp:cNvPr id="0" name=""/>
        <dsp:cNvSpPr/>
      </dsp:nvSpPr>
      <dsp:spPr>
        <a:xfrm>
          <a:off x="6245090" y="435"/>
          <a:ext cx="1613602" cy="968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8" tIns="82996" rIns="79068" bIns="82996" numCol="1" spcCol="1270" anchor="ctr" anchorCtr="0">
          <a:noAutofit/>
        </a:bodyPr>
        <a:lstStyle/>
        <a:p>
          <a:pPr marL="0" lvl="0" indent="0" algn="ctr" defTabSz="622300">
            <a:lnSpc>
              <a:spcPct val="90000"/>
            </a:lnSpc>
            <a:spcBef>
              <a:spcPct val="0"/>
            </a:spcBef>
            <a:spcAft>
              <a:spcPct val="35000"/>
            </a:spcAft>
            <a:buNone/>
          </a:pPr>
          <a:r>
            <a:rPr lang="en-US" sz="1400" i="1" kern="1200"/>
            <a:t>Emotional Investment in Values and Moral Standards </a:t>
          </a:r>
          <a:endParaRPr lang="en-US" sz="1400" kern="1200"/>
        </a:p>
      </dsp:txBody>
      <dsp:txXfrm>
        <a:off x="6245090" y="435"/>
        <a:ext cx="1613602" cy="968161"/>
      </dsp:txXfrm>
    </dsp:sp>
    <dsp:sp modelId="{538D03F6-2175-4862-976C-02B7E0FF8390}">
      <dsp:nvSpPr>
        <dsp:cNvPr id="0" name=""/>
        <dsp:cNvSpPr/>
      </dsp:nvSpPr>
      <dsp:spPr>
        <a:xfrm>
          <a:off x="1902699" y="1778087"/>
          <a:ext cx="340528" cy="91440"/>
        </a:xfrm>
        <a:custGeom>
          <a:avLst/>
          <a:gdLst/>
          <a:ahLst/>
          <a:cxnLst/>
          <a:rect l="0" t="0" r="0" b="0"/>
          <a:pathLst>
            <a:path>
              <a:moveTo>
                <a:pt x="0" y="45720"/>
              </a:moveTo>
              <a:lnTo>
                <a:pt x="3405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3685" y="1821951"/>
        <a:ext cx="18556" cy="3711"/>
      </dsp:txXfrm>
    </dsp:sp>
    <dsp:sp modelId="{A957A027-D569-41F4-91E4-2BB17CBFEB2A}">
      <dsp:nvSpPr>
        <dsp:cNvPr id="0" name=""/>
        <dsp:cNvSpPr/>
      </dsp:nvSpPr>
      <dsp:spPr>
        <a:xfrm>
          <a:off x="290896" y="1339726"/>
          <a:ext cx="1613602" cy="968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8" tIns="82996" rIns="79068" bIns="82996" numCol="1" spcCol="1270" anchor="ctr" anchorCtr="0">
          <a:noAutofit/>
        </a:bodyPr>
        <a:lstStyle/>
        <a:p>
          <a:pPr marL="0" lvl="0" indent="0" algn="ctr" defTabSz="622300">
            <a:lnSpc>
              <a:spcPct val="90000"/>
            </a:lnSpc>
            <a:spcBef>
              <a:spcPct val="0"/>
            </a:spcBef>
            <a:spcAft>
              <a:spcPct val="35000"/>
            </a:spcAft>
            <a:buNone/>
          </a:pPr>
          <a:r>
            <a:rPr lang="en-US" sz="1400" i="1" kern="1200"/>
            <a:t>Understanding of Social Causality </a:t>
          </a:r>
          <a:endParaRPr lang="en-US" sz="1400" kern="1200"/>
        </a:p>
      </dsp:txBody>
      <dsp:txXfrm>
        <a:off x="290896" y="1339726"/>
        <a:ext cx="1613602" cy="968161"/>
      </dsp:txXfrm>
    </dsp:sp>
    <dsp:sp modelId="{9512CC44-5BBF-4BC9-A669-7DC14A8C411C}">
      <dsp:nvSpPr>
        <dsp:cNvPr id="0" name=""/>
        <dsp:cNvSpPr/>
      </dsp:nvSpPr>
      <dsp:spPr>
        <a:xfrm>
          <a:off x="3887430" y="1778087"/>
          <a:ext cx="340528" cy="91440"/>
        </a:xfrm>
        <a:custGeom>
          <a:avLst/>
          <a:gdLst/>
          <a:ahLst/>
          <a:cxnLst/>
          <a:rect l="0" t="0" r="0" b="0"/>
          <a:pathLst>
            <a:path>
              <a:moveTo>
                <a:pt x="0" y="45720"/>
              </a:moveTo>
              <a:lnTo>
                <a:pt x="3405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8416" y="1821951"/>
        <a:ext cx="18556" cy="3711"/>
      </dsp:txXfrm>
    </dsp:sp>
    <dsp:sp modelId="{36CF6262-43D9-435D-A45B-A3B1F3DCF3F8}">
      <dsp:nvSpPr>
        <dsp:cNvPr id="0" name=""/>
        <dsp:cNvSpPr/>
      </dsp:nvSpPr>
      <dsp:spPr>
        <a:xfrm>
          <a:off x="2275627" y="1339726"/>
          <a:ext cx="1613602" cy="968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8" tIns="82996" rIns="79068" bIns="82996" numCol="1" spcCol="1270" anchor="ctr" anchorCtr="0">
          <a:noAutofit/>
        </a:bodyPr>
        <a:lstStyle/>
        <a:p>
          <a:pPr marL="0" lvl="0" indent="0" algn="ctr" defTabSz="622300">
            <a:lnSpc>
              <a:spcPct val="90000"/>
            </a:lnSpc>
            <a:spcBef>
              <a:spcPct val="0"/>
            </a:spcBef>
            <a:spcAft>
              <a:spcPct val="35000"/>
            </a:spcAft>
            <a:buNone/>
          </a:pPr>
          <a:r>
            <a:rPr lang="en-US" sz="1400" i="1" kern="1200"/>
            <a:t>Experience and Management of Aggressive Impulses </a:t>
          </a:r>
          <a:endParaRPr lang="en-US" sz="1400" kern="1200"/>
        </a:p>
      </dsp:txBody>
      <dsp:txXfrm>
        <a:off x="2275627" y="1339726"/>
        <a:ext cx="1613602" cy="968161"/>
      </dsp:txXfrm>
    </dsp:sp>
    <dsp:sp modelId="{0EAB999D-BE1C-4A22-86F3-53DBEA73514F}">
      <dsp:nvSpPr>
        <dsp:cNvPr id="0" name=""/>
        <dsp:cNvSpPr/>
      </dsp:nvSpPr>
      <dsp:spPr>
        <a:xfrm>
          <a:off x="5872162" y="1778087"/>
          <a:ext cx="340528" cy="91440"/>
        </a:xfrm>
        <a:custGeom>
          <a:avLst/>
          <a:gdLst/>
          <a:ahLst/>
          <a:cxnLst/>
          <a:rect l="0" t="0" r="0" b="0"/>
          <a:pathLst>
            <a:path>
              <a:moveTo>
                <a:pt x="0" y="45720"/>
              </a:moveTo>
              <a:lnTo>
                <a:pt x="3405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3148" y="1821951"/>
        <a:ext cx="18556" cy="3711"/>
      </dsp:txXfrm>
    </dsp:sp>
    <dsp:sp modelId="{023B1C3D-FC7B-47B4-9CDB-AEA216B6D838}">
      <dsp:nvSpPr>
        <dsp:cNvPr id="0" name=""/>
        <dsp:cNvSpPr/>
      </dsp:nvSpPr>
      <dsp:spPr>
        <a:xfrm>
          <a:off x="4260359" y="1339726"/>
          <a:ext cx="1613602" cy="968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8" tIns="82996" rIns="79068" bIns="82996" numCol="1" spcCol="1270" anchor="ctr" anchorCtr="0">
          <a:noAutofit/>
        </a:bodyPr>
        <a:lstStyle/>
        <a:p>
          <a:pPr marL="0" lvl="0" indent="0" algn="ctr" defTabSz="622300">
            <a:lnSpc>
              <a:spcPct val="90000"/>
            </a:lnSpc>
            <a:spcBef>
              <a:spcPct val="0"/>
            </a:spcBef>
            <a:spcAft>
              <a:spcPct val="35000"/>
            </a:spcAft>
            <a:buNone/>
          </a:pPr>
          <a:r>
            <a:rPr lang="en-US" sz="1400" i="1" kern="1200"/>
            <a:t>Self-Esteem </a:t>
          </a:r>
          <a:endParaRPr lang="en-US" sz="1400" kern="1200"/>
        </a:p>
      </dsp:txBody>
      <dsp:txXfrm>
        <a:off x="4260359" y="1339726"/>
        <a:ext cx="1613602" cy="968161"/>
      </dsp:txXfrm>
    </dsp:sp>
    <dsp:sp modelId="{7CF168C9-B9C7-4927-9C30-375F581C0F92}">
      <dsp:nvSpPr>
        <dsp:cNvPr id="0" name=""/>
        <dsp:cNvSpPr/>
      </dsp:nvSpPr>
      <dsp:spPr>
        <a:xfrm>
          <a:off x="6245090" y="1339726"/>
          <a:ext cx="1613602" cy="968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8" tIns="82996" rIns="79068" bIns="82996" numCol="1" spcCol="1270" anchor="ctr" anchorCtr="0">
          <a:noAutofit/>
        </a:bodyPr>
        <a:lstStyle/>
        <a:p>
          <a:pPr marL="0" lvl="0" indent="0" algn="ctr" defTabSz="622300">
            <a:lnSpc>
              <a:spcPct val="90000"/>
            </a:lnSpc>
            <a:spcBef>
              <a:spcPct val="0"/>
            </a:spcBef>
            <a:spcAft>
              <a:spcPct val="35000"/>
            </a:spcAft>
            <a:buNone/>
          </a:pPr>
          <a:r>
            <a:rPr lang="en-US" sz="1400" i="1" kern="1200"/>
            <a:t>Identity and Coherence of Self</a:t>
          </a:r>
          <a:endParaRPr lang="en-US" sz="1400" kern="1200"/>
        </a:p>
      </dsp:txBody>
      <dsp:txXfrm>
        <a:off x="6245090" y="1339726"/>
        <a:ext cx="1613602" cy="96816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3T00:34:00.3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1386 23,'-14'-1,"1"-1,-1 0,-15-4,-34-5,50 11,0 1,1 0,-1 1,0 1,1 0,0 0,0 2,0-1,0 1,0 1,1 0,0 1,-18 14,-35 16,43-25,1 0,-25 19,18-9,0 0,-1-2,-2-1,0-1,0-1,-41 15,18-23,47-9,0 0,0 1,0 0,1 0,-1 0,0 1,1 0,-1 0,1 0,-1 1,1-1,0 1,-5 4,-24 23,2 2,1 1,-30 41,-52 55,79-93,1 1,2 1,-31 51,32-41,16-26,0 1,-20 48,31-63,1 0,0 0,0 1,0-1,1 1,0-1,1 1,0 0,0-1,1 1,0-1,1 1,3 10,2 0,1 0,1-1,1 0,22 29,-16-24,22 42,-25-43,1 0,2-1,0-1,1-1,1 0,0-1,29 21,29 31,-65-61,-1 0,1 0,1-1,0 0,0-1,0-1,1 0,17 6,16 2,51 10,-14-5,258 79,-328-95,0-1,0 0,0-1,0 0,0-1,0-1,0 0,21-5,7-4,53-20,-24 6,-27 11,-11 5,-1-2,0-1,52-27,-75 33,0 0,0 0,0-1,-1 0,0 0,0-1,-1 0,0 0,0-1,0 0,-1 0,0 0,-1 0,0-1,0 0,-1 0,4-16,21-201,-19 126,1-340,-12 277,2 136,-1 0,-1-1,-1 2,-1-1,-2 0,-1 1,-1 0,-1 0,-1 1,-1 1,-2-1,0 2,-1 0,-2 0,-27-30,-20-24,52 64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3T00:36:41.1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1 367,'43'0,"-1"-3,1-2,-1-1,0-2,52-17,136-34,-130 36,123-45,-187 56,0 2,1 1,1 1,63-4,155 9,-163 4,38 2,-54 0,143-12,-56-27,-36 6,16 9,205-5,150 27,-232 2,59-4,236 3,-424 8,231 48,-131-16,921 130,-1049-161,203-5,-198-8,155 17,-139 6,-66-9,0-3,83 0,163-33,14 0,-99 23,536 8,-490 13,94 2,355 31,-534-33,-60-4,-38-4,95 0,-160-12,10 0,50-5,-73 3,1 0,-1-1,0 0,0-1,-1 0,1 0,-1-1,13-9,5-4,1 0,1 2,0 2,0 0,2 2,0 2,0 1,52-9,14 2,-3 0,142-6,-136 22,-48 2,0-3,1-2,93-17,142-58,-212 54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3T00:34:04.7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1253 24,'-5'-3,"1"0,-1 1,0-1,0 1,0 0,0 0,0 0,0 1,0 0,-1 0,1 0,0 0,-6 1,-72 2,73 0,0 0,0 1,1 0,-1 0,1 1,-1 1,1 0,0 0,1 0,0 1,-1 1,-7 7,-33 23,22-18,1 2,-25 25,29-25,0-1,-2-2,-29 20,-165 108,91-56,104-73,1 1,1 2,0 0,2 1,0 1,-20 32,30-42,-10 12,-12 18,-38 64,61-90,0 1,1 0,0 0,2 0,0 1,1 0,-4 33,5-11,2 0,2 1,1-1,2 0,2 1,1-2,22 66,-20-79,2-1,1 0,1-1,1 0,1-1,1-1,1 0,1-2,1 0,1 0,0-2,28 19,-24-21,0 0,2-2,-1-1,2-1,-1-1,2-2,-1 0,1-2,0-1,45 3,-56-7,0-2,0 0,0-1,0-1,0-1,0 0,-1-1,1-1,-1-1,0 0,0-1,-1 0,0-1,0-1,-1-1,0 0,-1 0,0-2,12-13,-8 4,-1-1,-1 0,0-1,-2-1,-1 0,-1 0,-1-1,11-46,-1-20,11-112,-5 25,-8 99,29-78,-30 103,2-20,-3-2,9-114,-3 17,-16 123,-4 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3T00:34:12.2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818 184,'0'-9,"0"0,-1 0,0 0,-1 1,0-1,0 0,-1 1,0 0,-1-1,0 1,0 1,-9-14,9 16,0 0,-1 0,1 1,-1-1,0 1,-1 0,1 0,0 1,-1 0,0 0,0 0,0 0,0 1,0 0,-1 1,1-1,-1 1,-6 0,-228 1,109 3,119-3,0 0,0 1,1 1,-1 0,1 1,-1 0,-22 10,27-10,1 1,0 0,0 1,1 0,-1 0,1 0,0 1,1 0,-1 0,1 0,1 1,-1 0,-5 10,-3 10,1-1,1 2,1 0,1 0,2 0,1 1,1 0,2 0,-1 40,4-48,0 3,0-1,8 47,-7-63,1 0,0-1,0 0,0 1,1-1,0 0,0 0,1 0,-1-1,1 1,0-1,1 0,-1 0,1-1,7 6,2 1,271 178,-248-166,-26-16,-1 1,1-2,0 0,1 0,0-1,-1 0,2-1,-1 0,0-1,17 2,-26-6,0 0,1 1,-1-1,1 0,-1-1,0 1,0-1,0 1,0-1,0 0,0 0,0 0,-1-1,1 1,-1 0,0-1,1 0,-1 0,2-3,36-68,-31 54,1-1,-1-1,-2 0,0 0,-1 0,-2-1,0 0,1-24,14-69,-18 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3T00:34:17.8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500 22,'0'-2,"-1"1,1 0,-1 0,0 0,1 0,-1 0,0 0,0 0,0 0,0 0,0 0,0 0,0 1,0-1,0 0,0 1,-1-1,1 0,0 1,0 0,0-1,-1 1,1 0,0 0,-1-1,1 1,-3 1,-39-4,18 4,-1 0,1 1,-1 2,1 0,0 2,0 1,1 1,0 1,-35 18,46-16,0 0,1 1,1 0,0 1,0 1,2-1,-11 20,6-11,10-17,1 0,0 0,0 0,0 0,1 1,0 0,0-1,0 1,1 0,0 0,0-1,0 1,1 0,0 0,0 0,1 0,-1 0,1 0,1 0,-1 0,1-1,0 1,0-1,0 1,1-1,0 0,0 0,0 0,1 0,0 0,0-1,0 0,0 0,10 7,0-1,1-1,0 0,0-2,1 0,0 0,0-2,0 0,1 0,0-2,0 0,33 1,-17 0,-1 2,58 18,-66-16,0-1,0-1,1-1,0-2,0 0,31-1,-50-3,0-1,0 1,0-1,-1 0,1-1,-1 1,1-1,-1-1,0 1,0 0,8-9,49-52,-53 54,8-9,1 1,0 1,2 1,0 1,0 0,2 2,-1 0,2 1,35-13,183-88,-228 106,10-5,-1 1,2 1,40-12,-57 21,0-1,1 1,-1 0,0 0,1 1,-1 0,1 0,-1 1,0 0,1 0,-1 1,0 0,0 0,0 0,0 1,-1 0,9 5,29 23,-25-17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16:18:29.895"/>
    </inkml:context>
    <inkml:brush xml:id="br0">
      <inkml:brushProperty name="width" value="0.05" units="cm"/>
      <inkml:brushProperty name="height" value="0.05" units="cm"/>
      <inkml:brushProperty name="color" value="#CC0066"/>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16:18:30.465"/>
    </inkml:context>
    <inkml:brush xml:id="br0">
      <inkml:brushProperty name="width" value="0.05" units="cm"/>
      <inkml:brushProperty name="height" value="0.05" units="cm"/>
      <inkml:brushProperty name="color" value="#CC0066"/>
      <inkml:brushProperty name="ignorePressure" value="1"/>
    </inkml:brush>
  </inkml:definitions>
  <inkml:trace contextRef="#ctx0" brushRef="#br0">0 0,'0'5,"0"5,5 2,1-2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16:18:30.920"/>
    </inkml:context>
    <inkml:brush xml:id="br0">
      <inkml:brushProperty name="width" value="0.05" units="cm"/>
      <inkml:brushProperty name="height" value="0.05" units="cm"/>
      <inkml:brushProperty name="color" value="#CC0066"/>
      <inkml:brushProperty name="ignorePressure" value="1"/>
    </inkml:brush>
  </inkml:definitions>
  <inkml:trace contextRef="#ctx0" brushRef="#br0">1 0,'0'5,"0"5,4 7,2 4,5 3,4 7,0 2,-2 1,-4-1,-3-7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16:18:31.483"/>
    </inkml:context>
    <inkml:brush xml:id="br0">
      <inkml:brushProperty name="width" value="0.05" units="cm"/>
      <inkml:brushProperty name="height" value="0.05" units="cm"/>
      <inkml:brushProperty name="color" value="#CC0066"/>
      <inkml:brushProperty name="ignorePressure" value="1"/>
    </inkml:brush>
  </inkml:definitions>
  <inkml:trace contextRef="#ctx0" brushRef="#br0">0 0,'5'0,"5"0,2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8T16:18:32.042"/>
    </inkml:context>
    <inkml:brush xml:id="br0">
      <inkml:brushProperty name="width" value="0.05" units="cm"/>
      <inkml:brushProperty name="height" value="0.05" units="cm"/>
      <inkml:brushProperty name="color" value="#CC0066"/>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97601-C53F-44E8-A9A6-D58F245D9A4D}"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F2DE6-7B4F-4FBB-AAF8-13C5412275DA}" type="slidenum">
              <a:rPr lang="en-US" smtClean="0"/>
              <a:t>‹#›</a:t>
            </a:fld>
            <a:endParaRPr lang="en-US"/>
          </a:p>
        </p:txBody>
      </p:sp>
    </p:spTree>
    <p:extLst>
      <p:ext uri="{BB962C8B-B14F-4D97-AF65-F5344CB8AC3E}">
        <p14:creationId xmlns:p14="http://schemas.microsoft.com/office/powerpoint/2010/main" val="293428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origins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618E4-8E1C-4B29-A8B2-40DA13E6B1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27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618E4-8E1C-4B29-A8B2-40DA13E6B1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6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implied pluralism in this psychodynamic conceptualization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83834-0829-42C5-984A-A0C1BBF839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1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618E4-8E1C-4B29-A8B2-40DA13E6B1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2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TAT is a performance based task in which participants are asked to generate stories based on pictures they are shown.  As part of her assessment, Madeline responded to 9 TAT cards. There is not one gold standard across the field for scoring the TAT, but the SCORS-G has become one of the most commonly used measures. (click for animation) It has 8 subscales which assess different interrelated facets of object relations using a 7 point Likert scale.  Here, lower numbers are suggestive of more pathological responses and higher scores are indicative of greater health.  For this presentation, Dr. Slavin-Mulford scored Madeline’s TAT responses using the SCORS-G.  Dr. Slavin-Mulford has over 10 years of experience with the SCORS-G and is a co-author on the current scoring manual for the measure.  Today we will provide Madeline’s average SCORS-G rating for each subscale along with examples and additional qualitative inferences.  This will then be used to provide hypotheses regarding Madeline’s object relational world.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C0DE7-CA7A-4E22-9CDA-CAF40DC26E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4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AAB2-A7EB-44BA-8799-894C1516B1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E725FF-BFB9-4B80-BDB1-2CEFE266BB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462505-A468-4BFE-9B49-01D0BD1CEFA3}"/>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5" name="Footer Placeholder 4">
            <a:extLst>
              <a:ext uri="{FF2B5EF4-FFF2-40B4-BE49-F238E27FC236}">
                <a16:creationId xmlns:a16="http://schemas.microsoft.com/office/drawing/2014/main" id="{07A26985-302B-4961-AF89-D5FD66D8A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F274D-AC04-4B09-B933-C065FE67E141}"/>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298346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8B7B-DF99-4DAF-AF63-8FC7E5BAF2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331229-815B-4FD5-9244-4DF3B5681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79D68-6BE8-46E5-B87B-0A095347FFDD}"/>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5" name="Footer Placeholder 4">
            <a:extLst>
              <a:ext uri="{FF2B5EF4-FFF2-40B4-BE49-F238E27FC236}">
                <a16:creationId xmlns:a16="http://schemas.microsoft.com/office/drawing/2014/main" id="{5BDE15DD-71BF-4C77-9C54-681AA80B5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A505D-FFA5-496B-BC72-A7D4B5BB7E2F}"/>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177814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DA9A6-A1D3-45F3-8F6A-AEB52E0B6D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EEE8E1-7406-449F-B60A-1DBB018512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7E3EE-FD15-4FB8-9EF8-6E7FF09CB846}"/>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5" name="Footer Placeholder 4">
            <a:extLst>
              <a:ext uri="{FF2B5EF4-FFF2-40B4-BE49-F238E27FC236}">
                <a16:creationId xmlns:a16="http://schemas.microsoft.com/office/drawing/2014/main" id="{9B6C2DBA-E394-4796-B0C0-0CF18ADD3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E252-D38D-48FF-A7FB-B5F492A925F8}"/>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42602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C643-64FD-42E7-93AB-C52DCD513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3B4E26-924B-46F6-807C-4A66EB527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0EA6B1-621B-453C-BCD4-F804C9596650}"/>
              </a:ext>
            </a:extLst>
          </p:cNvPr>
          <p:cNvSpPr>
            <a:spLocks noGrp="1"/>
          </p:cNvSpPr>
          <p:nvPr>
            <p:ph type="dt" sz="half" idx="10"/>
          </p:nvPr>
        </p:nvSpPr>
        <p:spPr/>
        <p:txBody>
          <a:bodyPr/>
          <a:lstStyle/>
          <a:p>
            <a:fld id="{6FCFFC4E-1C65-428D-A4F4-7E0440F06B02}" type="datetime1">
              <a:rPr lang="en-US" smtClean="0"/>
              <a:t>3/7/2021</a:t>
            </a:fld>
            <a:endParaRPr lang="en-US"/>
          </a:p>
        </p:txBody>
      </p:sp>
      <p:sp>
        <p:nvSpPr>
          <p:cNvPr id="5" name="Footer Placeholder 4">
            <a:extLst>
              <a:ext uri="{FF2B5EF4-FFF2-40B4-BE49-F238E27FC236}">
                <a16:creationId xmlns:a16="http://schemas.microsoft.com/office/drawing/2014/main" id="{EBA5E00C-3895-46AF-A52F-F250DEA3E90C}"/>
              </a:ext>
            </a:extLst>
          </p:cNvPr>
          <p:cNvSpPr>
            <a:spLocks noGrp="1"/>
          </p:cNvSpPr>
          <p:nvPr>
            <p:ph type="ftr" sz="quarter" idx="11"/>
          </p:nvPr>
        </p:nvSpPr>
        <p:spPr/>
        <p:txBody>
          <a:bodyPr/>
          <a:lstStyle/>
          <a:p>
            <a:r>
              <a:rPr lang="en-US"/>
              <a:t>C/TA Madeline-2.0: Paradigms, Person, Shadow of the Object</a:t>
            </a:r>
          </a:p>
        </p:txBody>
      </p:sp>
      <p:sp>
        <p:nvSpPr>
          <p:cNvPr id="6" name="Slide Number Placeholder 5">
            <a:extLst>
              <a:ext uri="{FF2B5EF4-FFF2-40B4-BE49-F238E27FC236}">
                <a16:creationId xmlns:a16="http://schemas.microsoft.com/office/drawing/2014/main" id="{9EC2EEAE-2E57-45C8-B172-ED96ABF2E474}"/>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37938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ABE7-6B87-4723-BAB4-0EE954916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BA08A-4014-4F0D-A56C-999F6A96B7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F68F7-DE83-4F71-826E-87CA1B24DA97}"/>
              </a:ext>
            </a:extLst>
          </p:cNvPr>
          <p:cNvSpPr>
            <a:spLocks noGrp="1"/>
          </p:cNvSpPr>
          <p:nvPr>
            <p:ph type="dt" sz="half" idx="10"/>
          </p:nvPr>
        </p:nvSpPr>
        <p:spPr/>
        <p:txBody>
          <a:bodyPr/>
          <a:lstStyle/>
          <a:p>
            <a:fld id="{AA040612-7549-4FAE-BF1E-03F3A0EF9587}" type="datetime1">
              <a:rPr lang="en-US" smtClean="0"/>
              <a:t>3/7/2021</a:t>
            </a:fld>
            <a:endParaRPr lang="en-US"/>
          </a:p>
        </p:txBody>
      </p:sp>
      <p:sp>
        <p:nvSpPr>
          <p:cNvPr id="5" name="Footer Placeholder 4">
            <a:extLst>
              <a:ext uri="{FF2B5EF4-FFF2-40B4-BE49-F238E27FC236}">
                <a16:creationId xmlns:a16="http://schemas.microsoft.com/office/drawing/2014/main" id="{894892D6-DD00-4B73-9B07-078F5C4E007B}"/>
              </a:ext>
            </a:extLst>
          </p:cNvPr>
          <p:cNvSpPr>
            <a:spLocks noGrp="1"/>
          </p:cNvSpPr>
          <p:nvPr>
            <p:ph type="ftr" sz="quarter" idx="11"/>
          </p:nvPr>
        </p:nvSpPr>
        <p:spPr/>
        <p:txBody>
          <a:bodyPr/>
          <a:lstStyle/>
          <a:p>
            <a:r>
              <a:rPr lang="en-US"/>
              <a:t>C/TA Madeline-2.0: Paradigms, Person, Shadow of the Object</a:t>
            </a:r>
          </a:p>
        </p:txBody>
      </p:sp>
      <p:sp>
        <p:nvSpPr>
          <p:cNvPr id="6" name="Slide Number Placeholder 5">
            <a:extLst>
              <a:ext uri="{FF2B5EF4-FFF2-40B4-BE49-F238E27FC236}">
                <a16:creationId xmlns:a16="http://schemas.microsoft.com/office/drawing/2014/main" id="{3E84D36D-B54C-4E9D-A4CA-6D1A3D389600}"/>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916334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1A88-9287-49D7-9C22-311FD057D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EDA8D8-C205-43F1-BF88-8359C68E7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93FC21-0DFE-473A-A25D-69C953F93529}"/>
              </a:ext>
            </a:extLst>
          </p:cNvPr>
          <p:cNvSpPr>
            <a:spLocks noGrp="1"/>
          </p:cNvSpPr>
          <p:nvPr>
            <p:ph type="dt" sz="half" idx="10"/>
          </p:nvPr>
        </p:nvSpPr>
        <p:spPr/>
        <p:txBody>
          <a:bodyPr/>
          <a:lstStyle/>
          <a:p>
            <a:fld id="{1621D8B9-9F04-4BF1-96A1-E16010DADE77}" type="datetime1">
              <a:rPr lang="en-US" smtClean="0"/>
              <a:t>3/7/2021</a:t>
            </a:fld>
            <a:endParaRPr lang="en-US"/>
          </a:p>
        </p:txBody>
      </p:sp>
      <p:sp>
        <p:nvSpPr>
          <p:cNvPr id="5" name="Footer Placeholder 4">
            <a:extLst>
              <a:ext uri="{FF2B5EF4-FFF2-40B4-BE49-F238E27FC236}">
                <a16:creationId xmlns:a16="http://schemas.microsoft.com/office/drawing/2014/main" id="{AA5C667D-2CDE-42B4-9656-8DAC8AABDF18}"/>
              </a:ext>
            </a:extLst>
          </p:cNvPr>
          <p:cNvSpPr>
            <a:spLocks noGrp="1"/>
          </p:cNvSpPr>
          <p:nvPr>
            <p:ph type="ftr" sz="quarter" idx="11"/>
          </p:nvPr>
        </p:nvSpPr>
        <p:spPr/>
        <p:txBody>
          <a:bodyPr/>
          <a:lstStyle/>
          <a:p>
            <a:r>
              <a:rPr lang="en-US"/>
              <a:t>C/TA Madeline-2.0: Paradigms, Person, Shadow of the Object</a:t>
            </a:r>
          </a:p>
        </p:txBody>
      </p:sp>
      <p:sp>
        <p:nvSpPr>
          <p:cNvPr id="6" name="Slide Number Placeholder 5">
            <a:extLst>
              <a:ext uri="{FF2B5EF4-FFF2-40B4-BE49-F238E27FC236}">
                <a16:creationId xmlns:a16="http://schemas.microsoft.com/office/drawing/2014/main" id="{65C03A78-6449-4A82-AAB7-8030BF85D356}"/>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153067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1660-31EC-4329-82EE-53FAC2815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B8CE6-7236-42FB-A283-FFF5DDAED3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2899D-C7D3-4844-9F98-9DBD840062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52A248-0E31-44FC-86D1-635AD4B5D2F3}"/>
              </a:ext>
            </a:extLst>
          </p:cNvPr>
          <p:cNvSpPr>
            <a:spLocks noGrp="1"/>
          </p:cNvSpPr>
          <p:nvPr>
            <p:ph type="dt" sz="half" idx="10"/>
          </p:nvPr>
        </p:nvSpPr>
        <p:spPr/>
        <p:txBody>
          <a:bodyPr/>
          <a:lstStyle/>
          <a:p>
            <a:fld id="{AF520B9D-E730-4B98-B6C1-13FEE53E36D8}" type="datetime1">
              <a:rPr lang="en-US" smtClean="0"/>
              <a:t>3/7/2021</a:t>
            </a:fld>
            <a:endParaRPr lang="en-US"/>
          </a:p>
        </p:txBody>
      </p:sp>
      <p:sp>
        <p:nvSpPr>
          <p:cNvPr id="6" name="Footer Placeholder 5">
            <a:extLst>
              <a:ext uri="{FF2B5EF4-FFF2-40B4-BE49-F238E27FC236}">
                <a16:creationId xmlns:a16="http://schemas.microsoft.com/office/drawing/2014/main" id="{FB166151-02C6-490B-9D24-2D859F5B6B59}"/>
              </a:ext>
            </a:extLst>
          </p:cNvPr>
          <p:cNvSpPr>
            <a:spLocks noGrp="1"/>
          </p:cNvSpPr>
          <p:nvPr>
            <p:ph type="ftr" sz="quarter" idx="11"/>
          </p:nvPr>
        </p:nvSpPr>
        <p:spPr/>
        <p:txBody>
          <a:bodyPr/>
          <a:lstStyle/>
          <a:p>
            <a:r>
              <a:rPr lang="en-US"/>
              <a:t>C/TA Madeline-2.0: Paradigms, Person, Shadow of the Object</a:t>
            </a:r>
          </a:p>
        </p:txBody>
      </p:sp>
      <p:sp>
        <p:nvSpPr>
          <p:cNvPr id="7" name="Slide Number Placeholder 6">
            <a:extLst>
              <a:ext uri="{FF2B5EF4-FFF2-40B4-BE49-F238E27FC236}">
                <a16:creationId xmlns:a16="http://schemas.microsoft.com/office/drawing/2014/main" id="{DE98DB4B-9C02-4ACE-8EA8-66DB5F7D9CD3}"/>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66678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3DFB-643F-4C7C-86BC-65C4DC2D7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2615A7-E2F4-4D77-9686-042180E76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6A0511-AFE9-4161-863F-0953EE5455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C13D9C-AD7C-4BC6-A9AE-3915FF88C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C5B424-E793-4EAB-BAD7-692B4EB982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71E69-CD16-471C-9809-EA481549F621}"/>
              </a:ext>
            </a:extLst>
          </p:cNvPr>
          <p:cNvSpPr>
            <a:spLocks noGrp="1"/>
          </p:cNvSpPr>
          <p:nvPr>
            <p:ph type="dt" sz="half" idx="10"/>
          </p:nvPr>
        </p:nvSpPr>
        <p:spPr/>
        <p:txBody>
          <a:bodyPr/>
          <a:lstStyle/>
          <a:p>
            <a:fld id="{D49D607F-3580-433F-9605-3EC3B1BACEA9}" type="datetime1">
              <a:rPr lang="en-US" smtClean="0"/>
              <a:t>3/7/2021</a:t>
            </a:fld>
            <a:endParaRPr lang="en-US"/>
          </a:p>
        </p:txBody>
      </p:sp>
      <p:sp>
        <p:nvSpPr>
          <p:cNvPr id="8" name="Footer Placeholder 7">
            <a:extLst>
              <a:ext uri="{FF2B5EF4-FFF2-40B4-BE49-F238E27FC236}">
                <a16:creationId xmlns:a16="http://schemas.microsoft.com/office/drawing/2014/main" id="{AFB736FE-BD11-4845-BD87-CDFC5048113E}"/>
              </a:ext>
            </a:extLst>
          </p:cNvPr>
          <p:cNvSpPr>
            <a:spLocks noGrp="1"/>
          </p:cNvSpPr>
          <p:nvPr>
            <p:ph type="ftr" sz="quarter" idx="11"/>
          </p:nvPr>
        </p:nvSpPr>
        <p:spPr/>
        <p:txBody>
          <a:bodyPr/>
          <a:lstStyle/>
          <a:p>
            <a:r>
              <a:rPr lang="en-US"/>
              <a:t>C/TA Madeline-2.0: Paradigms, Person, Shadow of the Object</a:t>
            </a:r>
          </a:p>
        </p:txBody>
      </p:sp>
      <p:sp>
        <p:nvSpPr>
          <p:cNvPr id="9" name="Slide Number Placeholder 8">
            <a:extLst>
              <a:ext uri="{FF2B5EF4-FFF2-40B4-BE49-F238E27FC236}">
                <a16:creationId xmlns:a16="http://schemas.microsoft.com/office/drawing/2014/main" id="{3482D29C-0D72-44D8-A6E0-5217757DD787}"/>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359629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DBE3-626D-436E-905D-FEC664482D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2E9897-3026-47EE-AB72-C5C2B1B4FEFB}"/>
              </a:ext>
            </a:extLst>
          </p:cNvPr>
          <p:cNvSpPr>
            <a:spLocks noGrp="1"/>
          </p:cNvSpPr>
          <p:nvPr>
            <p:ph type="dt" sz="half" idx="10"/>
          </p:nvPr>
        </p:nvSpPr>
        <p:spPr/>
        <p:txBody>
          <a:bodyPr/>
          <a:lstStyle/>
          <a:p>
            <a:fld id="{AE4E9D55-B542-4A27-937A-69D2F873529E}" type="datetime1">
              <a:rPr lang="en-US" smtClean="0"/>
              <a:t>3/7/2021</a:t>
            </a:fld>
            <a:endParaRPr lang="en-US"/>
          </a:p>
        </p:txBody>
      </p:sp>
      <p:sp>
        <p:nvSpPr>
          <p:cNvPr id="4" name="Footer Placeholder 3">
            <a:extLst>
              <a:ext uri="{FF2B5EF4-FFF2-40B4-BE49-F238E27FC236}">
                <a16:creationId xmlns:a16="http://schemas.microsoft.com/office/drawing/2014/main" id="{4B6A8178-836D-4EBA-AB29-1DCDD2A4D66C}"/>
              </a:ext>
            </a:extLst>
          </p:cNvPr>
          <p:cNvSpPr>
            <a:spLocks noGrp="1"/>
          </p:cNvSpPr>
          <p:nvPr>
            <p:ph type="ftr" sz="quarter" idx="11"/>
          </p:nvPr>
        </p:nvSpPr>
        <p:spPr/>
        <p:txBody>
          <a:bodyPr/>
          <a:lstStyle/>
          <a:p>
            <a:r>
              <a:rPr lang="en-US"/>
              <a:t>C/TA Madeline-2.0: Paradigms, Person, Shadow of the Object</a:t>
            </a:r>
          </a:p>
        </p:txBody>
      </p:sp>
      <p:sp>
        <p:nvSpPr>
          <p:cNvPr id="5" name="Slide Number Placeholder 4">
            <a:extLst>
              <a:ext uri="{FF2B5EF4-FFF2-40B4-BE49-F238E27FC236}">
                <a16:creationId xmlns:a16="http://schemas.microsoft.com/office/drawing/2014/main" id="{E4C7C140-1BEB-4FE0-AF23-21AA54A995A9}"/>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215201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D54A2-CCC9-46F6-A8CC-EF5FB2A83FEB}"/>
              </a:ext>
            </a:extLst>
          </p:cNvPr>
          <p:cNvSpPr>
            <a:spLocks noGrp="1"/>
          </p:cNvSpPr>
          <p:nvPr>
            <p:ph type="dt" sz="half" idx="10"/>
          </p:nvPr>
        </p:nvSpPr>
        <p:spPr/>
        <p:txBody>
          <a:bodyPr/>
          <a:lstStyle/>
          <a:p>
            <a:fld id="{2858E767-4A96-4815-9C57-C911E94AD2A5}" type="datetime1">
              <a:rPr lang="en-US" smtClean="0"/>
              <a:t>3/7/2021</a:t>
            </a:fld>
            <a:endParaRPr lang="en-US"/>
          </a:p>
        </p:txBody>
      </p:sp>
      <p:sp>
        <p:nvSpPr>
          <p:cNvPr id="3" name="Footer Placeholder 2">
            <a:extLst>
              <a:ext uri="{FF2B5EF4-FFF2-40B4-BE49-F238E27FC236}">
                <a16:creationId xmlns:a16="http://schemas.microsoft.com/office/drawing/2014/main" id="{FC2076E4-FBDC-4F64-8ADD-86862FA2588C}"/>
              </a:ext>
            </a:extLst>
          </p:cNvPr>
          <p:cNvSpPr>
            <a:spLocks noGrp="1"/>
          </p:cNvSpPr>
          <p:nvPr>
            <p:ph type="ftr" sz="quarter" idx="11"/>
          </p:nvPr>
        </p:nvSpPr>
        <p:spPr/>
        <p:txBody>
          <a:bodyPr/>
          <a:lstStyle/>
          <a:p>
            <a:r>
              <a:rPr lang="en-US"/>
              <a:t>C/TA Madeline-2.0: Paradigms, Person, Shadow of the Object</a:t>
            </a:r>
          </a:p>
        </p:txBody>
      </p:sp>
      <p:sp>
        <p:nvSpPr>
          <p:cNvPr id="4" name="Slide Number Placeholder 3">
            <a:extLst>
              <a:ext uri="{FF2B5EF4-FFF2-40B4-BE49-F238E27FC236}">
                <a16:creationId xmlns:a16="http://schemas.microsoft.com/office/drawing/2014/main" id="{D852420D-5A8A-4472-BB3F-5442A9F9B1BA}"/>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1193402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7440-7AA7-4FDE-8F4B-6E99BB8C0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556A20-F177-457F-8C10-93096D5A8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82AF09-7096-4C53-AF78-CFD17B7E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AF077F-61B1-48C7-82D9-4927142B3BB6}"/>
              </a:ext>
            </a:extLst>
          </p:cNvPr>
          <p:cNvSpPr>
            <a:spLocks noGrp="1"/>
          </p:cNvSpPr>
          <p:nvPr>
            <p:ph type="dt" sz="half" idx="10"/>
          </p:nvPr>
        </p:nvSpPr>
        <p:spPr/>
        <p:txBody>
          <a:bodyPr/>
          <a:lstStyle/>
          <a:p>
            <a:fld id="{11FC9F64-B7EC-4363-B984-F1F5BED7F378}" type="datetime1">
              <a:rPr lang="en-US" smtClean="0"/>
              <a:t>3/7/2021</a:t>
            </a:fld>
            <a:endParaRPr lang="en-US"/>
          </a:p>
        </p:txBody>
      </p:sp>
      <p:sp>
        <p:nvSpPr>
          <p:cNvPr id="6" name="Footer Placeholder 5">
            <a:extLst>
              <a:ext uri="{FF2B5EF4-FFF2-40B4-BE49-F238E27FC236}">
                <a16:creationId xmlns:a16="http://schemas.microsoft.com/office/drawing/2014/main" id="{EA0FD9D9-B4D4-477B-912B-25BB8ADD1FCF}"/>
              </a:ext>
            </a:extLst>
          </p:cNvPr>
          <p:cNvSpPr>
            <a:spLocks noGrp="1"/>
          </p:cNvSpPr>
          <p:nvPr>
            <p:ph type="ftr" sz="quarter" idx="11"/>
          </p:nvPr>
        </p:nvSpPr>
        <p:spPr/>
        <p:txBody>
          <a:bodyPr/>
          <a:lstStyle/>
          <a:p>
            <a:r>
              <a:rPr lang="en-US"/>
              <a:t>C/TA Madeline-2.0: Paradigms, Person, Shadow of the Object</a:t>
            </a:r>
          </a:p>
        </p:txBody>
      </p:sp>
      <p:sp>
        <p:nvSpPr>
          <p:cNvPr id="7" name="Slide Number Placeholder 6">
            <a:extLst>
              <a:ext uri="{FF2B5EF4-FFF2-40B4-BE49-F238E27FC236}">
                <a16:creationId xmlns:a16="http://schemas.microsoft.com/office/drawing/2014/main" id="{C347C7C6-5C06-4749-9166-A9965DC65335}"/>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404235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520A-F639-40CA-AF0C-8855F5E01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2F84E-0FB3-40C8-97E5-593B9C9DA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5CD74-07B4-478F-9BFC-6567EF1B5312}"/>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5" name="Footer Placeholder 4">
            <a:extLst>
              <a:ext uri="{FF2B5EF4-FFF2-40B4-BE49-F238E27FC236}">
                <a16:creationId xmlns:a16="http://schemas.microsoft.com/office/drawing/2014/main" id="{96FA011E-E8DF-4C06-A1CF-F3A9DDC27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0C315-4515-4E8E-8311-3AAB8B53EC1C}"/>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96520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5592-2F90-444B-B414-4C391BC98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B37135-7E02-40A1-8358-8BF6352EB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4AD4A-02D6-406D-BF34-EA98A63F6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845BD9-9E11-42C7-AA74-BE111D65A526}"/>
              </a:ext>
            </a:extLst>
          </p:cNvPr>
          <p:cNvSpPr>
            <a:spLocks noGrp="1"/>
          </p:cNvSpPr>
          <p:nvPr>
            <p:ph type="dt" sz="half" idx="10"/>
          </p:nvPr>
        </p:nvSpPr>
        <p:spPr/>
        <p:txBody>
          <a:bodyPr/>
          <a:lstStyle/>
          <a:p>
            <a:fld id="{BDED1E33-123A-49C4-B40C-DCA4F6CA28EC}" type="datetime1">
              <a:rPr lang="en-US" smtClean="0"/>
              <a:t>3/7/2021</a:t>
            </a:fld>
            <a:endParaRPr lang="en-US"/>
          </a:p>
        </p:txBody>
      </p:sp>
      <p:sp>
        <p:nvSpPr>
          <p:cNvPr id="6" name="Footer Placeholder 5">
            <a:extLst>
              <a:ext uri="{FF2B5EF4-FFF2-40B4-BE49-F238E27FC236}">
                <a16:creationId xmlns:a16="http://schemas.microsoft.com/office/drawing/2014/main" id="{9B9A2520-70A4-44AB-95BB-43399C4C49CF}"/>
              </a:ext>
            </a:extLst>
          </p:cNvPr>
          <p:cNvSpPr>
            <a:spLocks noGrp="1"/>
          </p:cNvSpPr>
          <p:nvPr>
            <p:ph type="ftr" sz="quarter" idx="11"/>
          </p:nvPr>
        </p:nvSpPr>
        <p:spPr/>
        <p:txBody>
          <a:bodyPr/>
          <a:lstStyle/>
          <a:p>
            <a:r>
              <a:rPr lang="en-US"/>
              <a:t>C/TA Madeline-2.0: Paradigms, Person, Shadow of the Object</a:t>
            </a:r>
          </a:p>
        </p:txBody>
      </p:sp>
      <p:sp>
        <p:nvSpPr>
          <p:cNvPr id="7" name="Slide Number Placeholder 6">
            <a:extLst>
              <a:ext uri="{FF2B5EF4-FFF2-40B4-BE49-F238E27FC236}">
                <a16:creationId xmlns:a16="http://schemas.microsoft.com/office/drawing/2014/main" id="{DC23CE3E-B43D-4CD1-AB2D-F6B34408B8FB}"/>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185516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7444-102A-454C-B48F-C80B79C5C0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AFBCA-2D51-468D-991A-164C278885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A8B25-B570-4674-9542-A88415EE4E43}"/>
              </a:ext>
            </a:extLst>
          </p:cNvPr>
          <p:cNvSpPr>
            <a:spLocks noGrp="1"/>
          </p:cNvSpPr>
          <p:nvPr>
            <p:ph type="dt" sz="half" idx="10"/>
          </p:nvPr>
        </p:nvSpPr>
        <p:spPr/>
        <p:txBody>
          <a:bodyPr/>
          <a:lstStyle/>
          <a:p>
            <a:fld id="{E05AEA6D-9FA4-435B-B3AD-4A3D17AF3287}" type="datetime1">
              <a:rPr lang="en-US" smtClean="0"/>
              <a:t>3/7/2021</a:t>
            </a:fld>
            <a:endParaRPr lang="en-US"/>
          </a:p>
        </p:txBody>
      </p:sp>
      <p:sp>
        <p:nvSpPr>
          <p:cNvPr id="5" name="Footer Placeholder 4">
            <a:extLst>
              <a:ext uri="{FF2B5EF4-FFF2-40B4-BE49-F238E27FC236}">
                <a16:creationId xmlns:a16="http://schemas.microsoft.com/office/drawing/2014/main" id="{3E7B08A1-EC0F-454D-B605-1413B673F244}"/>
              </a:ext>
            </a:extLst>
          </p:cNvPr>
          <p:cNvSpPr>
            <a:spLocks noGrp="1"/>
          </p:cNvSpPr>
          <p:nvPr>
            <p:ph type="ftr" sz="quarter" idx="11"/>
          </p:nvPr>
        </p:nvSpPr>
        <p:spPr/>
        <p:txBody>
          <a:bodyPr/>
          <a:lstStyle/>
          <a:p>
            <a:r>
              <a:rPr lang="en-US"/>
              <a:t>C/TA Madeline-2.0: Paradigms, Person, Shadow of the Object</a:t>
            </a:r>
          </a:p>
        </p:txBody>
      </p:sp>
      <p:sp>
        <p:nvSpPr>
          <p:cNvPr id="6" name="Slide Number Placeholder 5">
            <a:extLst>
              <a:ext uri="{FF2B5EF4-FFF2-40B4-BE49-F238E27FC236}">
                <a16:creationId xmlns:a16="http://schemas.microsoft.com/office/drawing/2014/main" id="{AC9153E9-7A70-4B8A-984E-5696156211F8}"/>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87127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2985B-2B55-4D72-B9A2-D4F426EE30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92B8B-CCE2-401F-8F9B-067C5773E5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92821-1417-4AE8-9B8E-544530869D6B}"/>
              </a:ext>
            </a:extLst>
          </p:cNvPr>
          <p:cNvSpPr>
            <a:spLocks noGrp="1"/>
          </p:cNvSpPr>
          <p:nvPr>
            <p:ph type="dt" sz="half" idx="10"/>
          </p:nvPr>
        </p:nvSpPr>
        <p:spPr/>
        <p:txBody>
          <a:bodyPr/>
          <a:lstStyle/>
          <a:p>
            <a:fld id="{7EC00E63-9192-407B-B358-6845580D265F}" type="datetime1">
              <a:rPr lang="en-US" smtClean="0"/>
              <a:t>3/7/2021</a:t>
            </a:fld>
            <a:endParaRPr lang="en-US"/>
          </a:p>
        </p:txBody>
      </p:sp>
      <p:sp>
        <p:nvSpPr>
          <p:cNvPr id="5" name="Footer Placeholder 4">
            <a:extLst>
              <a:ext uri="{FF2B5EF4-FFF2-40B4-BE49-F238E27FC236}">
                <a16:creationId xmlns:a16="http://schemas.microsoft.com/office/drawing/2014/main" id="{1CAD9DD4-6086-4780-AF9A-1F98CC39FB16}"/>
              </a:ext>
            </a:extLst>
          </p:cNvPr>
          <p:cNvSpPr>
            <a:spLocks noGrp="1"/>
          </p:cNvSpPr>
          <p:nvPr>
            <p:ph type="ftr" sz="quarter" idx="11"/>
          </p:nvPr>
        </p:nvSpPr>
        <p:spPr/>
        <p:txBody>
          <a:bodyPr/>
          <a:lstStyle/>
          <a:p>
            <a:r>
              <a:rPr lang="en-US"/>
              <a:t>C/TA Madeline-2.0: Paradigms, Person, Shadow of the Object</a:t>
            </a:r>
          </a:p>
        </p:txBody>
      </p:sp>
      <p:sp>
        <p:nvSpPr>
          <p:cNvPr id="6" name="Slide Number Placeholder 5">
            <a:extLst>
              <a:ext uri="{FF2B5EF4-FFF2-40B4-BE49-F238E27FC236}">
                <a16:creationId xmlns:a16="http://schemas.microsoft.com/office/drawing/2014/main" id="{59E842FE-1D02-4912-B57F-22082E997C01}"/>
              </a:ext>
            </a:extLst>
          </p:cNvPr>
          <p:cNvSpPr>
            <a:spLocks noGrp="1"/>
          </p:cNvSpPr>
          <p:nvPr>
            <p:ph type="sldNum" sz="quarter" idx="12"/>
          </p:nvPr>
        </p:nvSpPr>
        <p:spPr/>
        <p:txBody>
          <a:bodyPr/>
          <a:lstStyle/>
          <a:p>
            <a:fld id="{A3EED11B-660A-4BCC-A09D-746DBEB93DA2}" type="slidenum">
              <a:rPr lang="en-US" smtClean="0"/>
              <a:t>‹#›</a:t>
            </a:fld>
            <a:endParaRPr lang="en-US"/>
          </a:p>
        </p:txBody>
      </p:sp>
    </p:spTree>
    <p:extLst>
      <p:ext uri="{BB962C8B-B14F-4D97-AF65-F5344CB8AC3E}">
        <p14:creationId xmlns:p14="http://schemas.microsoft.com/office/powerpoint/2010/main" val="336380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767F0F-D049-4B2F-9A9E-6FD94F289967}"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3664953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67F0F-D049-4B2F-9A9E-6FD94F289967}"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2975289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767F0F-D049-4B2F-9A9E-6FD94F289967}"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3361962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767F0F-D049-4B2F-9A9E-6FD94F289967}"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283333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767F0F-D049-4B2F-9A9E-6FD94F289967}" type="datetimeFigureOut">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18387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767F0F-D049-4B2F-9A9E-6FD94F289967}" type="datetimeFigureOut">
              <a:rPr lang="en-US" smtClean="0"/>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800902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67F0F-D049-4B2F-9A9E-6FD94F289967}" type="datetimeFigureOut">
              <a:rPr lang="en-US" smtClean="0"/>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353757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9D2A-48F8-4D56-A24A-4E38016E9B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777811-C736-44B9-9E6E-2D0D7369CF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5C6C3-F616-4861-9D36-A4795DD6E6B9}"/>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5" name="Footer Placeholder 4">
            <a:extLst>
              <a:ext uri="{FF2B5EF4-FFF2-40B4-BE49-F238E27FC236}">
                <a16:creationId xmlns:a16="http://schemas.microsoft.com/office/drawing/2014/main" id="{D5061833-5EB5-4641-AE5D-58AA229AA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2249E-A836-453D-9587-BAEB05FF1F9F}"/>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2479743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767F0F-D049-4B2F-9A9E-6FD94F289967}"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2091716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767F0F-D049-4B2F-9A9E-6FD94F289967}"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3889935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67F0F-D049-4B2F-9A9E-6FD94F289967}"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4272407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67F0F-D049-4B2F-9A9E-6FD94F289967}"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A6BA-4385-4950-BA7D-3DBA0FCE0372}" type="slidenum">
              <a:rPr lang="en-US" smtClean="0"/>
              <a:t>‹#›</a:t>
            </a:fld>
            <a:endParaRPr lang="en-US"/>
          </a:p>
        </p:txBody>
      </p:sp>
    </p:spTree>
    <p:extLst>
      <p:ext uri="{BB962C8B-B14F-4D97-AF65-F5344CB8AC3E}">
        <p14:creationId xmlns:p14="http://schemas.microsoft.com/office/powerpoint/2010/main" val="389183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6090" y="0"/>
            <a:ext cx="445911"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defRPr/>
            </a:pPr>
            <a:endParaRPr lang="en-US" sz="1800">
              <a:cs typeface="+mn-cs"/>
            </a:endParaRPr>
          </a:p>
        </p:txBody>
      </p:sp>
      <p:sp>
        <p:nvSpPr>
          <p:cNvPr id="5" name="Freeform 3"/>
          <p:cNvSpPr>
            <a:spLocks/>
          </p:cNvSpPr>
          <p:nvPr/>
        </p:nvSpPr>
        <p:spPr bwMode="white">
          <a:xfrm>
            <a:off x="-13171" y="4489450"/>
            <a:ext cx="7672683"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a:defRPr/>
            </a:pPr>
            <a:endParaRPr lang="en-US" sz="1800">
              <a:cs typeface="+mn-cs"/>
            </a:endParaRPr>
          </a:p>
        </p:txBody>
      </p:sp>
      <p:sp>
        <p:nvSpPr>
          <p:cNvPr id="6" name="Freeform 4"/>
          <p:cNvSpPr>
            <a:spLocks/>
          </p:cNvSpPr>
          <p:nvPr/>
        </p:nvSpPr>
        <p:spPr bwMode="white">
          <a:xfrm>
            <a:off x="1" y="3817939"/>
            <a:ext cx="10886252"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9" name="Freeform 7"/>
          <p:cNvSpPr>
            <a:spLocks/>
          </p:cNvSpPr>
          <p:nvPr/>
        </p:nvSpPr>
        <p:spPr bwMode="white">
          <a:xfrm>
            <a:off x="0" y="1793876"/>
            <a:ext cx="12192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0" name="Freeform 8"/>
          <p:cNvSpPr>
            <a:spLocks/>
          </p:cNvSpPr>
          <p:nvPr/>
        </p:nvSpPr>
        <p:spPr bwMode="white">
          <a:xfrm>
            <a:off x="0" y="-20638"/>
            <a:ext cx="12192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1" name="Freeform 9"/>
          <p:cNvSpPr>
            <a:spLocks/>
          </p:cNvSpPr>
          <p:nvPr/>
        </p:nvSpPr>
        <p:spPr bwMode="white">
          <a:xfrm>
            <a:off x="0" y="-20638"/>
            <a:ext cx="11185408"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2" name="Freeform 10"/>
          <p:cNvSpPr>
            <a:spLocks/>
          </p:cNvSpPr>
          <p:nvPr/>
        </p:nvSpPr>
        <p:spPr bwMode="white">
          <a:xfrm>
            <a:off x="0" y="-20638"/>
            <a:ext cx="6105408"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sz="1800">
              <a:cs typeface="+mn-cs"/>
            </a:endParaRPr>
          </a:p>
        </p:txBody>
      </p:sp>
      <p:sp>
        <p:nvSpPr>
          <p:cNvPr id="12299" name="Rectangle 11"/>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12300"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506D8D55-D1C9-264C-ACAC-E7CD6D18A785}" type="slidenum">
              <a:rPr lang="en-US"/>
              <a:pPr>
                <a:defRPr/>
              </a:pPr>
              <a:t>‹#›</a:t>
            </a:fld>
            <a:endParaRPr lang="en-US"/>
          </a:p>
        </p:txBody>
      </p:sp>
    </p:spTree>
    <p:extLst>
      <p:ext uri="{BB962C8B-B14F-4D97-AF65-F5344CB8AC3E}">
        <p14:creationId xmlns:p14="http://schemas.microsoft.com/office/powerpoint/2010/main" val="293636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4D22716-61D3-3E4D-A43E-67EE26239738}" type="slidenum">
              <a:rPr lang="en-US"/>
              <a:pPr>
                <a:defRPr/>
              </a:pPr>
              <a:t>‹#›</a:t>
            </a:fld>
            <a:endParaRPr lang="en-US"/>
          </a:p>
        </p:txBody>
      </p:sp>
    </p:spTree>
    <p:extLst>
      <p:ext uri="{BB962C8B-B14F-4D97-AF65-F5344CB8AC3E}">
        <p14:creationId xmlns:p14="http://schemas.microsoft.com/office/powerpoint/2010/main" val="2563686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C42592D-2E95-9D4B-B628-56F7C1271925}" type="slidenum">
              <a:rPr lang="en-US"/>
              <a:pPr>
                <a:defRPr/>
              </a:pPr>
              <a:t>‹#›</a:t>
            </a:fld>
            <a:endParaRPr lang="en-US"/>
          </a:p>
        </p:txBody>
      </p:sp>
    </p:spTree>
    <p:extLst>
      <p:ext uri="{BB962C8B-B14F-4D97-AF65-F5344CB8AC3E}">
        <p14:creationId xmlns:p14="http://schemas.microsoft.com/office/powerpoint/2010/main" val="455051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12"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F8A734F-F38A-9B46-BE4D-8BC171365191}" type="slidenum">
              <a:rPr lang="en-US"/>
              <a:pPr>
                <a:defRPr/>
              </a:pPr>
              <a:t>‹#›</a:t>
            </a:fld>
            <a:endParaRPr lang="en-US"/>
          </a:p>
        </p:txBody>
      </p:sp>
    </p:spTree>
    <p:extLst>
      <p:ext uri="{BB962C8B-B14F-4D97-AF65-F5344CB8AC3E}">
        <p14:creationId xmlns:p14="http://schemas.microsoft.com/office/powerpoint/2010/main" val="2982692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6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6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CBD94F2C-CC19-BC4A-AAA9-317D5CAE4B6C}" type="slidenum">
              <a:rPr lang="en-US"/>
              <a:pPr>
                <a:defRPr/>
              </a:pPr>
              <a:t>‹#›</a:t>
            </a:fld>
            <a:endParaRPr lang="en-US"/>
          </a:p>
        </p:txBody>
      </p:sp>
    </p:spTree>
    <p:extLst>
      <p:ext uri="{BB962C8B-B14F-4D97-AF65-F5344CB8AC3E}">
        <p14:creationId xmlns:p14="http://schemas.microsoft.com/office/powerpoint/2010/main" val="4264531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5C31025-AE09-5A40-A308-862F6EA94FC9}" type="slidenum">
              <a:rPr lang="en-US"/>
              <a:pPr>
                <a:defRPr/>
              </a:pPr>
              <a:t>‹#›</a:t>
            </a:fld>
            <a:endParaRPr lang="en-US"/>
          </a:p>
        </p:txBody>
      </p:sp>
    </p:spTree>
    <p:extLst>
      <p:ext uri="{BB962C8B-B14F-4D97-AF65-F5344CB8AC3E}">
        <p14:creationId xmlns:p14="http://schemas.microsoft.com/office/powerpoint/2010/main" val="208743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9C50-D725-415A-B541-D2BDCEBEB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1024A7-3127-48E5-B99A-9C73D62F11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34815-8FCB-46C3-93E3-3A6A065DC4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9F7AC-4313-40FB-AAF2-D1395FA43D24}"/>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6" name="Footer Placeholder 5">
            <a:extLst>
              <a:ext uri="{FF2B5EF4-FFF2-40B4-BE49-F238E27FC236}">
                <a16:creationId xmlns:a16="http://schemas.microsoft.com/office/drawing/2014/main" id="{4D81A97B-3B41-4C4C-B610-ABC8571D4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F90ED-1FB9-4737-8E97-FB1F3725004A}"/>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2256079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5B92986A-7DB5-344C-AE02-8EB38079383F}" type="slidenum">
              <a:rPr lang="en-US"/>
              <a:pPr>
                <a:defRPr/>
              </a:pPr>
              <a:t>‹#›</a:t>
            </a:fld>
            <a:endParaRPr lang="en-US"/>
          </a:p>
        </p:txBody>
      </p:sp>
    </p:spTree>
    <p:extLst>
      <p:ext uri="{BB962C8B-B14F-4D97-AF65-F5344CB8AC3E}">
        <p14:creationId xmlns:p14="http://schemas.microsoft.com/office/powerpoint/2010/main" val="2902100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31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5" y="273051"/>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A38B7CD7-A5D8-CF41-9B2E-DA3C3B3CEF00}" type="slidenum">
              <a:rPr lang="en-US"/>
              <a:pPr>
                <a:defRPr/>
              </a:pPr>
              <a:t>‹#›</a:t>
            </a:fld>
            <a:endParaRPr lang="en-US"/>
          </a:p>
        </p:txBody>
      </p:sp>
    </p:spTree>
    <p:extLst>
      <p:ext uri="{BB962C8B-B14F-4D97-AF65-F5344CB8AC3E}">
        <p14:creationId xmlns:p14="http://schemas.microsoft.com/office/powerpoint/2010/main" val="2015404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AB54CA1F-6DF9-6D47-8052-081F443B0C24}" type="slidenum">
              <a:rPr lang="en-US"/>
              <a:pPr>
                <a:defRPr/>
              </a:pPr>
              <a:t>‹#›</a:t>
            </a:fld>
            <a:endParaRPr lang="en-US"/>
          </a:p>
        </p:txBody>
      </p:sp>
    </p:spTree>
    <p:extLst>
      <p:ext uri="{BB962C8B-B14F-4D97-AF65-F5344CB8AC3E}">
        <p14:creationId xmlns:p14="http://schemas.microsoft.com/office/powerpoint/2010/main" val="2658002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27694BC-2A22-1145-87C2-2C6BDA3424EB}" type="slidenum">
              <a:rPr lang="en-US"/>
              <a:pPr>
                <a:defRPr/>
              </a:pPr>
              <a:t>‹#›</a:t>
            </a:fld>
            <a:endParaRPr lang="en-US"/>
          </a:p>
        </p:txBody>
      </p:sp>
    </p:spTree>
    <p:extLst>
      <p:ext uri="{BB962C8B-B14F-4D97-AF65-F5344CB8AC3E}">
        <p14:creationId xmlns:p14="http://schemas.microsoft.com/office/powerpoint/2010/main" val="2089044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79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9177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CF1142A-04C8-AE40-B68D-1089BFDACE45}" type="slidenum">
              <a:rPr lang="en-US"/>
              <a:pPr>
                <a:defRPr/>
              </a:pPr>
              <a:t>‹#›</a:t>
            </a:fld>
            <a:endParaRPr lang="en-US"/>
          </a:p>
        </p:txBody>
      </p:sp>
    </p:spTree>
    <p:extLst>
      <p:ext uri="{BB962C8B-B14F-4D97-AF65-F5344CB8AC3E}">
        <p14:creationId xmlns:p14="http://schemas.microsoft.com/office/powerpoint/2010/main" val="204542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ACC7-08F1-408A-B00C-F34C2C77D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842ABB-5E19-40EB-9BE6-B09989B87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5A5A86-9568-4B84-BB19-8C4361A7E5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3629F4-05FA-4948-B7E8-0CB752E9F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274DF-7651-4953-A71A-01AA9912B6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4171A-DA6D-49A9-869A-229AB8D894A3}"/>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8" name="Footer Placeholder 7">
            <a:extLst>
              <a:ext uri="{FF2B5EF4-FFF2-40B4-BE49-F238E27FC236}">
                <a16:creationId xmlns:a16="http://schemas.microsoft.com/office/drawing/2014/main" id="{A7B88840-FB80-4831-9E50-E009A48EC7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B7BB7-DB79-43C3-94A3-5909705C2CBC}"/>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314585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F5F3-50C2-4CFD-A064-4527AAD27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876038-6ED9-4375-A58C-EBB2E3B97009}"/>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4" name="Footer Placeholder 3">
            <a:extLst>
              <a:ext uri="{FF2B5EF4-FFF2-40B4-BE49-F238E27FC236}">
                <a16:creationId xmlns:a16="http://schemas.microsoft.com/office/drawing/2014/main" id="{D0DDFA7B-2421-4C59-A987-F5E2CC2B89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0F7BC6-8074-492A-9421-3A0404F827BD}"/>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319008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75807-77F3-4DE1-BA43-2B85368CFEEF}"/>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3" name="Footer Placeholder 2">
            <a:extLst>
              <a:ext uri="{FF2B5EF4-FFF2-40B4-BE49-F238E27FC236}">
                <a16:creationId xmlns:a16="http://schemas.microsoft.com/office/drawing/2014/main" id="{A13D8577-AD6E-43FD-B415-8101E97D28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035032-42CA-4E7B-95FE-2EABC8007F67}"/>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334127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3EB7-5890-4E7E-869E-03C64E844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A6FCF7-8A54-4EA8-BDAA-1DAB7C1ED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39598-9F63-4216-A482-79EBB403D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6C809-417B-403D-AAFB-19D61887B31F}"/>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6" name="Footer Placeholder 5">
            <a:extLst>
              <a:ext uri="{FF2B5EF4-FFF2-40B4-BE49-F238E27FC236}">
                <a16:creationId xmlns:a16="http://schemas.microsoft.com/office/drawing/2014/main" id="{1E1204D4-4CBB-4FD5-A9B8-3E1037D68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F9CFC-92AD-453E-B27C-EC4E557099EF}"/>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107212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DC3D-835F-4248-B497-3F2B03B048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022FB9-5112-4432-A00E-A3733BA4F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C3FE3-6D33-4FD4-9030-1D0F07284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FD2F6-C7DD-44FC-9B10-7E42E5633D1D}"/>
              </a:ext>
            </a:extLst>
          </p:cNvPr>
          <p:cNvSpPr>
            <a:spLocks noGrp="1"/>
          </p:cNvSpPr>
          <p:nvPr>
            <p:ph type="dt" sz="half" idx="10"/>
          </p:nvPr>
        </p:nvSpPr>
        <p:spPr/>
        <p:txBody>
          <a:bodyPr/>
          <a:lstStyle/>
          <a:p>
            <a:fld id="{CEC0DB9B-362A-4C28-ACCE-BB4F0AA607B7}" type="datetimeFigureOut">
              <a:rPr lang="en-US" smtClean="0"/>
              <a:t>3/7/2021</a:t>
            </a:fld>
            <a:endParaRPr lang="en-US"/>
          </a:p>
        </p:txBody>
      </p:sp>
      <p:sp>
        <p:nvSpPr>
          <p:cNvPr id="6" name="Footer Placeholder 5">
            <a:extLst>
              <a:ext uri="{FF2B5EF4-FFF2-40B4-BE49-F238E27FC236}">
                <a16:creationId xmlns:a16="http://schemas.microsoft.com/office/drawing/2014/main" id="{64312E0E-77B6-446B-AD5C-9AC2592D4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0DFB4-4CE3-4B1E-9605-C32CA00C73E1}"/>
              </a:ext>
            </a:extLst>
          </p:cNvPr>
          <p:cNvSpPr>
            <a:spLocks noGrp="1"/>
          </p:cNvSpPr>
          <p:nvPr>
            <p:ph type="sldNum" sz="quarter" idx="12"/>
          </p:nvPr>
        </p:nvSpPr>
        <p:spPr/>
        <p:txBody>
          <a:bodyPr/>
          <a:lstStyle/>
          <a:p>
            <a:fld id="{F7B6E51D-51CF-464E-95C9-BE55959D3630}" type="slidenum">
              <a:rPr lang="en-US" smtClean="0"/>
              <a:t>‹#›</a:t>
            </a:fld>
            <a:endParaRPr lang="en-US"/>
          </a:p>
        </p:txBody>
      </p:sp>
    </p:spTree>
    <p:extLst>
      <p:ext uri="{BB962C8B-B14F-4D97-AF65-F5344CB8AC3E}">
        <p14:creationId xmlns:p14="http://schemas.microsoft.com/office/powerpoint/2010/main" val="332492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1C419-BDEA-47DD-8220-B490E80D5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176C11-7F74-40BB-9733-2162BA8BD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58226-CDE9-4D3F-8393-8ECCEB32D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DB9B-362A-4C28-ACCE-BB4F0AA607B7}" type="datetimeFigureOut">
              <a:rPr lang="en-US" smtClean="0"/>
              <a:t>3/7/2021</a:t>
            </a:fld>
            <a:endParaRPr lang="en-US"/>
          </a:p>
        </p:txBody>
      </p:sp>
      <p:sp>
        <p:nvSpPr>
          <p:cNvPr id="5" name="Footer Placeholder 4">
            <a:extLst>
              <a:ext uri="{FF2B5EF4-FFF2-40B4-BE49-F238E27FC236}">
                <a16:creationId xmlns:a16="http://schemas.microsoft.com/office/drawing/2014/main" id="{CB84ACB0-AA44-4A41-8CAF-AAB5AED3D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510ED3-5CC0-41D9-85DE-F2BAE8FFD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6E51D-51CF-464E-95C9-BE55959D3630}" type="slidenum">
              <a:rPr lang="en-US" smtClean="0"/>
              <a:t>‹#›</a:t>
            </a:fld>
            <a:endParaRPr lang="en-US"/>
          </a:p>
        </p:txBody>
      </p:sp>
    </p:spTree>
    <p:extLst>
      <p:ext uri="{BB962C8B-B14F-4D97-AF65-F5344CB8AC3E}">
        <p14:creationId xmlns:p14="http://schemas.microsoft.com/office/powerpoint/2010/main" val="41333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B8E2A-AF97-4E59-B25B-0770FD446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7953B9-B768-4EA4-977D-C968EA3D8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4B29B-E515-478D-A9BC-ACD640D9E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657CF-F391-4908-B2E4-A18E00A58618}" type="datetime1">
              <a:rPr lang="en-US" smtClean="0"/>
              <a:t>3/7/2021</a:t>
            </a:fld>
            <a:endParaRPr lang="en-US"/>
          </a:p>
        </p:txBody>
      </p:sp>
      <p:sp>
        <p:nvSpPr>
          <p:cNvPr id="5" name="Footer Placeholder 4">
            <a:extLst>
              <a:ext uri="{FF2B5EF4-FFF2-40B4-BE49-F238E27FC236}">
                <a16:creationId xmlns:a16="http://schemas.microsoft.com/office/drawing/2014/main" id="{20245172-7D39-4ED1-A43C-4300B766C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C/TA Madeline-2.0: Paradigms, Person, Shadow of the Object</a:t>
            </a:r>
          </a:p>
        </p:txBody>
      </p:sp>
      <p:sp>
        <p:nvSpPr>
          <p:cNvPr id="6" name="Slide Number Placeholder 5">
            <a:extLst>
              <a:ext uri="{FF2B5EF4-FFF2-40B4-BE49-F238E27FC236}">
                <a16:creationId xmlns:a16="http://schemas.microsoft.com/office/drawing/2014/main" id="{92B500E6-F56A-4ACB-96CB-1C36DCA6F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ED11B-660A-4BCC-A09D-746DBEB93DA2}" type="slidenum">
              <a:rPr lang="en-US" smtClean="0"/>
              <a:t>‹#›</a:t>
            </a:fld>
            <a:endParaRPr lang="en-US"/>
          </a:p>
        </p:txBody>
      </p:sp>
    </p:spTree>
    <p:extLst>
      <p:ext uri="{BB962C8B-B14F-4D97-AF65-F5344CB8AC3E}">
        <p14:creationId xmlns:p14="http://schemas.microsoft.com/office/powerpoint/2010/main" val="4226492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67F0F-D049-4B2F-9A9E-6FD94F289967}" type="datetimeFigureOut">
              <a:rPr lang="en-US" smtClean="0"/>
              <a:t>3/7/2021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9A6BA-4385-4950-BA7D-3DBA0FCE0372}" type="slidenum">
              <a:rPr lang="en-US" smtClean="0"/>
              <a:t>‹#›</a:t>
            </a:fld>
            <a:endParaRPr lang="en-US"/>
          </a:p>
        </p:txBody>
      </p:sp>
    </p:spTree>
    <p:extLst>
      <p:ext uri="{BB962C8B-B14F-4D97-AF65-F5344CB8AC3E}">
        <p14:creationId xmlns:p14="http://schemas.microsoft.com/office/powerpoint/2010/main" val="25060827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invGray">
          <a:xfrm>
            <a:off x="11746090" y="0"/>
            <a:ext cx="445911"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defRPr/>
            </a:pPr>
            <a:endParaRPr lang="en-US" sz="1800">
              <a:cs typeface="+mn-cs"/>
            </a:endParaRPr>
          </a:p>
        </p:txBody>
      </p:sp>
      <p:sp>
        <p:nvSpPr>
          <p:cNvPr id="11267" name="Freeform 3"/>
          <p:cNvSpPr>
            <a:spLocks/>
          </p:cNvSpPr>
          <p:nvPr/>
        </p:nvSpPr>
        <p:spPr bwMode="white">
          <a:xfrm>
            <a:off x="-13171" y="4489450"/>
            <a:ext cx="7672683"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a:defRPr/>
            </a:pPr>
            <a:endParaRPr lang="en-US" sz="1800">
              <a:cs typeface="+mn-cs"/>
            </a:endParaRPr>
          </a:p>
        </p:txBody>
      </p:sp>
      <p:sp>
        <p:nvSpPr>
          <p:cNvPr id="11268" name="Freeform 4"/>
          <p:cNvSpPr>
            <a:spLocks/>
          </p:cNvSpPr>
          <p:nvPr/>
        </p:nvSpPr>
        <p:spPr bwMode="white">
          <a:xfrm>
            <a:off x="1" y="3817939"/>
            <a:ext cx="10886252"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1269" name="Freeform 5"/>
          <p:cNvSpPr>
            <a:spLocks/>
          </p:cNvSpPr>
          <p:nvPr/>
        </p:nvSpPr>
        <p:spPr bwMode="white">
          <a:xfrm>
            <a:off x="0" y="3146425"/>
            <a:ext cx="12192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1270" name="Freeform 6"/>
          <p:cNvSpPr>
            <a:spLocks/>
          </p:cNvSpPr>
          <p:nvPr/>
        </p:nvSpPr>
        <p:spPr bwMode="white">
          <a:xfrm>
            <a:off x="0" y="2460625"/>
            <a:ext cx="12192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1271" name="Freeform 7"/>
          <p:cNvSpPr>
            <a:spLocks/>
          </p:cNvSpPr>
          <p:nvPr/>
        </p:nvSpPr>
        <p:spPr bwMode="white">
          <a:xfrm>
            <a:off x="0" y="1793876"/>
            <a:ext cx="12192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1272" name="Freeform 8"/>
          <p:cNvSpPr>
            <a:spLocks/>
          </p:cNvSpPr>
          <p:nvPr/>
        </p:nvSpPr>
        <p:spPr bwMode="white">
          <a:xfrm>
            <a:off x="0" y="-20638"/>
            <a:ext cx="12192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1273" name="Freeform 9"/>
          <p:cNvSpPr>
            <a:spLocks/>
          </p:cNvSpPr>
          <p:nvPr/>
        </p:nvSpPr>
        <p:spPr bwMode="white">
          <a:xfrm>
            <a:off x="0" y="-20638"/>
            <a:ext cx="11185408"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1800">
              <a:cs typeface="+mn-cs"/>
            </a:endParaRPr>
          </a:p>
        </p:txBody>
      </p:sp>
      <p:sp>
        <p:nvSpPr>
          <p:cNvPr id="11274" name="Freeform 10"/>
          <p:cNvSpPr>
            <a:spLocks/>
          </p:cNvSpPr>
          <p:nvPr/>
        </p:nvSpPr>
        <p:spPr bwMode="white">
          <a:xfrm>
            <a:off x="0" y="-20638"/>
            <a:ext cx="6105408"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sz="1800">
              <a:cs typeface="+mn-cs"/>
            </a:endParaRPr>
          </a:p>
        </p:txBody>
      </p:sp>
      <p:sp>
        <p:nvSpPr>
          <p:cNvPr id="11275" name="Rectangle 11"/>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6" name="Rectangle 12"/>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7" name="Rectangle 13"/>
          <p:cNvSpPr>
            <a:spLocks noGrp="1" noChangeArrowheads="1"/>
          </p:cNvSpPr>
          <p:nvPr>
            <p:ph type="dt" sz="half" idx="2"/>
          </p:nvPr>
        </p:nvSpPr>
        <p:spPr bwMode="auto">
          <a:xfrm>
            <a:off x="914401" y="62484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1278" name="Rectangle 14"/>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1279" name="Rectangle 15"/>
          <p:cNvSpPr>
            <a:spLocks noGrp="1" noChangeArrowheads="1"/>
          </p:cNvSpPr>
          <p:nvPr>
            <p:ph type="sldNum" sz="quarter" idx="4"/>
          </p:nvPr>
        </p:nvSpPr>
        <p:spPr bwMode="auto">
          <a:xfrm>
            <a:off x="8737601" y="62484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E556B64-530E-8E4D-BF20-EACBBBB1230B}" type="slidenum">
              <a:rPr lang="en-US"/>
              <a:pPr>
                <a:defRPr/>
              </a:pPr>
              <a:t>‹#›</a:t>
            </a:fld>
            <a:endParaRPr lang="en-US"/>
          </a:p>
        </p:txBody>
      </p:sp>
    </p:spTree>
    <p:extLst>
      <p:ext uri="{BB962C8B-B14F-4D97-AF65-F5344CB8AC3E}">
        <p14:creationId xmlns:p14="http://schemas.microsoft.com/office/powerpoint/2010/main" val="4038155127"/>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126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dropbox.com/home?preview=Madeline+Day+1+AM+With+Mutes.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customXml" Target="../ink/ink2.xml"/><Relationship Id="rId10" Type="http://schemas.openxmlformats.org/officeDocument/2006/relationships/image" Target="../media/image320.png"/><Relationship Id="rId4" Type="http://schemas.openxmlformats.org/officeDocument/2006/relationships/image" Target="../media/image290.png"/><Relationship Id="rId9" Type="http://schemas.openxmlformats.org/officeDocument/2006/relationships/customXml" Target="../ink/ink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Layout" Target="../diagrams/layout5.xm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diagramData" Target="../diagrams/data5.xml"/><Relationship Id="rId17" Type="http://schemas.openxmlformats.org/officeDocument/2006/relationships/image" Target="../media/image42.png"/><Relationship Id="rId2" Type="http://schemas.openxmlformats.org/officeDocument/2006/relationships/notesSlide" Target="../notesSlides/notesSlide5.xml"/><Relationship Id="rId16" Type="http://schemas.microsoft.com/office/2007/relationships/diagramDrawing" Target="../diagrams/drawing5.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diagramColors" Target="../diagrams/colors5.xml"/><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diagramData" Target="../diagrams/data6.xml"/><Relationship Id="rId3" Type="http://schemas.openxmlformats.org/officeDocument/2006/relationships/image" Target="../media/image470.png"/><Relationship Id="rId7" Type="http://schemas.openxmlformats.org/officeDocument/2006/relationships/image" Target="../media/image490.png"/><Relationship Id="rId12" Type="http://schemas.openxmlformats.org/officeDocument/2006/relationships/image" Target="../media/image44.png"/><Relationship Id="rId17" Type="http://schemas.microsoft.com/office/2007/relationships/diagramDrawing" Target="../diagrams/drawing6.xml"/><Relationship Id="rId2" Type="http://schemas.openxmlformats.org/officeDocument/2006/relationships/customXml" Target="../ink/ink5.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43.png"/><Relationship Id="rId5" Type="http://schemas.openxmlformats.org/officeDocument/2006/relationships/image" Target="../media/image480.png"/><Relationship Id="rId15" Type="http://schemas.openxmlformats.org/officeDocument/2006/relationships/diagramQuickStyle" Target="../diagrams/quickStyle6.xml"/><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500.png"/><Relationship Id="rId1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hyperlink" Target="https://youtu.be/JnueYARYiSI"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C856-E02D-4395-A716-A0EA6A83973F}"/>
              </a:ext>
            </a:extLst>
          </p:cNvPr>
          <p:cNvSpPr>
            <a:spLocks noGrp="1"/>
          </p:cNvSpPr>
          <p:nvPr>
            <p:ph type="ctrTitle"/>
          </p:nvPr>
        </p:nvSpPr>
        <p:spPr/>
        <p:txBody>
          <a:bodyPr>
            <a:normAutofit/>
          </a:bodyPr>
          <a:lstStyle/>
          <a:p>
            <a:r>
              <a:rPr lang="en-US" b="1" dirty="0">
                <a:latin typeface="Mongolian Baiti" panose="03000500000000000000" pitchFamily="66" charset="0"/>
                <a:cs typeface="Mongolian Baiti" panose="03000500000000000000" pitchFamily="66" charset="0"/>
              </a:rPr>
              <a:t>What Do We Know When We Know A Person?</a:t>
            </a:r>
            <a:br>
              <a:rPr lang="en-US" b="1" dirty="0">
                <a:latin typeface="Mongolian Baiti" panose="03000500000000000000" pitchFamily="66" charset="0"/>
                <a:cs typeface="Mongolian Baiti" panose="03000500000000000000" pitchFamily="66" charset="0"/>
              </a:rPr>
            </a:br>
            <a:r>
              <a:rPr lang="en-US" sz="3600" b="1" i="1" dirty="0">
                <a:latin typeface="Mongolian Baiti" panose="03000500000000000000" pitchFamily="66" charset="0"/>
                <a:cs typeface="Mongolian Baiti" panose="03000500000000000000" pitchFamily="66" charset="0"/>
              </a:rPr>
              <a:t>Madeline G. Twenty Years On</a:t>
            </a:r>
          </a:p>
        </p:txBody>
      </p:sp>
      <p:sp>
        <p:nvSpPr>
          <p:cNvPr id="3" name="Subtitle 2">
            <a:extLst>
              <a:ext uri="{FF2B5EF4-FFF2-40B4-BE49-F238E27FC236}">
                <a16:creationId xmlns:a16="http://schemas.microsoft.com/office/drawing/2014/main" id="{C8697FA0-EBD3-4E06-90C9-B368B16CB96B}"/>
              </a:ext>
            </a:extLst>
          </p:cNvPr>
          <p:cNvSpPr>
            <a:spLocks noGrp="1"/>
          </p:cNvSpPr>
          <p:nvPr>
            <p:ph type="subTitle" idx="1"/>
          </p:nvPr>
        </p:nvSpPr>
        <p:spPr/>
        <p:txBody>
          <a:bodyPr>
            <a:normAutofit/>
          </a:bodyPr>
          <a:lstStyle/>
          <a:p>
            <a:r>
              <a:rPr lang="en-US" sz="1400" b="1" dirty="0"/>
              <a:t>Mark H. Waugh, Ph.D., ABPP</a:t>
            </a:r>
          </a:p>
          <a:p>
            <a:r>
              <a:rPr lang="en-US" sz="1400" dirty="0"/>
              <a:t>Appalachian Psychoanalytic Society</a:t>
            </a:r>
          </a:p>
          <a:p>
            <a:r>
              <a:rPr lang="en-US" sz="1400" dirty="0"/>
              <a:t>March 6 and 13, 2021</a:t>
            </a:r>
          </a:p>
          <a:p>
            <a:r>
              <a:rPr lang="en-US" sz="1400" dirty="0"/>
              <a:t>Knoxville, Tennessee</a:t>
            </a:r>
          </a:p>
        </p:txBody>
      </p:sp>
    </p:spTree>
    <p:extLst>
      <p:ext uri="{BB962C8B-B14F-4D97-AF65-F5344CB8AC3E}">
        <p14:creationId xmlns:p14="http://schemas.microsoft.com/office/powerpoint/2010/main" val="392557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2200" b="1">
                <a:solidFill>
                  <a:srgbClr val="FFFFFF"/>
                </a:solidFill>
              </a:rPr>
              <a:t>                                            </a:t>
            </a:r>
            <a:r>
              <a:rPr lang="en-US" sz="2200" b="1" u="sng">
                <a:solidFill>
                  <a:srgbClr val="FFFFFF"/>
                </a:solidFill>
              </a:rPr>
              <a:t>The Book: </a:t>
            </a:r>
            <a:br>
              <a:rPr lang="en-US" sz="2200" b="1">
                <a:solidFill>
                  <a:srgbClr val="FFFFFF"/>
                </a:solidFill>
              </a:rPr>
            </a:br>
            <a:r>
              <a:rPr lang="en-US" sz="2200" b="1">
                <a:solidFill>
                  <a:srgbClr val="FFFFFF"/>
                </a:solidFill>
              </a:rPr>
              <a:t>Widiger, T. A. (2005). </a:t>
            </a:r>
            <a:r>
              <a:rPr lang="en-US" sz="2200">
                <a:solidFill>
                  <a:srgbClr val="FFFFFF"/>
                </a:solidFill>
              </a:rPr>
              <a:t>Paradigms of Personality Assessment. </a:t>
            </a:r>
            <a:r>
              <a:rPr lang="en-US" sz="2200" i="1">
                <a:solidFill>
                  <a:srgbClr val="FFFFFF"/>
                </a:solidFill>
              </a:rPr>
              <a:t>American Journal of Psychiatry</a:t>
            </a:r>
            <a:r>
              <a:rPr lang="en-US" sz="2200">
                <a:solidFill>
                  <a:srgbClr val="FFFFFF"/>
                </a:solidFill>
              </a:rPr>
              <a:t>, </a:t>
            </a:r>
            <a:r>
              <a:rPr lang="en-US" sz="2200" i="1">
                <a:solidFill>
                  <a:srgbClr val="FFFFFF"/>
                </a:solidFill>
              </a:rPr>
              <a:t>162</a:t>
            </a:r>
            <a:r>
              <a:rPr lang="en-US" sz="2200">
                <a:solidFill>
                  <a:srgbClr val="FFFFFF"/>
                </a:solidFill>
              </a:rPr>
              <a:t>(8), 1558-1559.                                                   </a:t>
            </a:r>
            <a:r>
              <a:rPr lang="en-US" sz="2200" b="1">
                <a:solidFill>
                  <a:srgbClr val="FFFFFF"/>
                </a:solidFill>
              </a:rPr>
              <a:t>(Review of Wiggins, 2003)</a:t>
            </a:r>
            <a:br>
              <a:rPr lang="en-US" sz="2200" b="1">
                <a:solidFill>
                  <a:srgbClr val="FFFFFF"/>
                </a:solidFill>
              </a:rPr>
            </a:br>
            <a:endParaRPr lang="en-US" sz="2200" b="1">
              <a:solidFill>
                <a:srgbClr val="FFFFFF"/>
              </a:solidFill>
            </a:endParaRPr>
          </a:p>
        </p:txBody>
      </p:sp>
      <p:sp>
        <p:nvSpPr>
          <p:cNvPr id="4" name="Footer Placeholder 3"/>
          <p:cNvSpPr>
            <a:spLocks noGrp="1"/>
          </p:cNvSpPr>
          <p:nvPr>
            <p:ph type="ftr" sz="quarter" idx="11"/>
          </p:nvPr>
        </p:nvSpPr>
        <p:spPr>
          <a:xfrm rot="5400000">
            <a:off x="-1828800" y="2002536"/>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4581727" y="649480"/>
            <a:ext cx="3025303" cy="5546047"/>
          </a:xfrm>
        </p:spPr>
        <p:txBody>
          <a:bodyPr anchor="ctr">
            <a:normAutofit/>
          </a:bodyPr>
          <a:lstStyle/>
          <a:p>
            <a:r>
              <a:rPr lang="en-US" sz="1400"/>
              <a:t>“</a:t>
            </a:r>
            <a:r>
              <a:rPr lang="en-US" sz="1400" b="1"/>
              <a:t>assessment of an individual, ‘Madeline</a:t>
            </a:r>
            <a:r>
              <a:rPr lang="en-US" sz="1400"/>
              <a:t>,’ by well-recognized experts of each of the five basic paradigms…”</a:t>
            </a:r>
          </a:p>
          <a:p>
            <a:pPr marL="0" indent="0">
              <a:buNone/>
            </a:pPr>
            <a:endParaRPr lang="en-US" sz="1400"/>
          </a:p>
          <a:p>
            <a:r>
              <a:rPr lang="en-US" sz="1400"/>
              <a:t>“eminent investigators provide their assessments largely blind to one another, and, if I can speak colloquially, </a:t>
            </a:r>
            <a:r>
              <a:rPr lang="en-US" sz="1400" b="1"/>
              <a:t>this was a cool idea</a:t>
            </a:r>
            <a:r>
              <a:rPr lang="en-US" sz="1400"/>
              <a:t>…”</a:t>
            </a:r>
          </a:p>
          <a:p>
            <a:pPr marL="0" indent="0">
              <a:buNone/>
            </a:pPr>
            <a:endParaRPr lang="en-US" sz="1400"/>
          </a:p>
          <a:p>
            <a:r>
              <a:rPr lang="en-US" sz="1400"/>
              <a:t>“…</a:t>
            </a:r>
            <a:r>
              <a:rPr lang="en-US" sz="1400" b="1"/>
              <a:t>does she have a very colorful personality and intriguing life history</a:t>
            </a:r>
            <a:r>
              <a:rPr lang="en-US" sz="1400"/>
              <a:t>, … book also includes a follow-up to her life story years after the original assessments were conducted (the follow-up is provided by Krista Trobst and Jerry Wiggins), which adds an intriguing clinical relevance and predictive validity component…”</a:t>
            </a:r>
          </a:p>
        </p:txBody>
      </p:sp>
      <p:pic>
        <p:nvPicPr>
          <p:cNvPr id="5" name="Picture 4">
            <a:extLst>
              <a:ext uri="{FF2B5EF4-FFF2-40B4-BE49-F238E27FC236}">
                <a16:creationId xmlns:a16="http://schemas.microsoft.com/office/drawing/2014/main" id="{2AB88889-7476-4D71-985A-621057FCCCD1}"/>
              </a:ext>
            </a:extLst>
          </p:cNvPr>
          <p:cNvPicPr>
            <a:picLocks noChangeAspect="1"/>
          </p:cNvPicPr>
          <p:nvPr/>
        </p:nvPicPr>
        <p:blipFill>
          <a:blip r:embed="rId2"/>
          <a:stretch>
            <a:fillRect/>
          </a:stretch>
        </p:blipFill>
        <p:spPr>
          <a:xfrm>
            <a:off x="8109502" y="625384"/>
            <a:ext cx="3615776" cy="5619111"/>
          </a:xfrm>
          <a:prstGeom prst="rect">
            <a:avLst/>
          </a:prstGeom>
        </p:spPr>
      </p:pic>
    </p:spTree>
    <p:extLst>
      <p:ext uri="{BB962C8B-B14F-4D97-AF65-F5344CB8AC3E}">
        <p14:creationId xmlns:p14="http://schemas.microsoft.com/office/powerpoint/2010/main" val="297822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B84E2-F8C1-4602-ACDF-6A37A3CE45F9}"/>
              </a:ext>
            </a:extLst>
          </p:cNvPr>
          <p:cNvPicPr>
            <a:picLocks noChangeAspect="1"/>
          </p:cNvPicPr>
          <p:nvPr/>
        </p:nvPicPr>
        <p:blipFill rotWithShape="1">
          <a:blip r:embed="rId2"/>
          <a:srcRect t="1248" r="2" b="2"/>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1FA5DE27-7849-4382-BDD6-A8643986A58B}"/>
              </a:ext>
            </a:extLst>
          </p:cNvPr>
          <p:cNvSpPr>
            <a:spLocks noGrp="1"/>
          </p:cNvSpPr>
          <p:nvPr>
            <p:ph type="title"/>
          </p:nvPr>
        </p:nvSpPr>
        <p:spPr>
          <a:xfrm>
            <a:off x="4965430" y="629266"/>
            <a:ext cx="6586491" cy="1676603"/>
          </a:xfrm>
        </p:spPr>
        <p:txBody>
          <a:bodyPr>
            <a:normAutofit/>
          </a:bodyPr>
          <a:lstStyle/>
          <a:p>
            <a:r>
              <a:rPr lang="en-US" b="1" i="1"/>
              <a:t>Shadow of Object</a:t>
            </a:r>
            <a:endParaRPr lang="en-US" b="1" i="1" dirty="0"/>
          </a:p>
        </p:txBody>
      </p:sp>
      <p:sp>
        <p:nvSpPr>
          <p:cNvPr id="3" name="Content Placeholder 2">
            <a:extLst>
              <a:ext uri="{FF2B5EF4-FFF2-40B4-BE49-F238E27FC236}">
                <a16:creationId xmlns:a16="http://schemas.microsoft.com/office/drawing/2014/main" id="{00B0B2D5-10E0-4BBE-BB52-B76CD7F656AB}"/>
              </a:ext>
            </a:extLst>
          </p:cNvPr>
          <p:cNvSpPr>
            <a:spLocks noGrp="1"/>
          </p:cNvSpPr>
          <p:nvPr>
            <p:ph idx="1"/>
          </p:nvPr>
        </p:nvSpPr>
        <p:spPr>
          <a:xfrm>
            <a:off x="4965431" y="2438400"/>
            <a:ext cx="6586489" cy="3785419"/>
          </a:xfrm>
        </p:spPr>
        <p:txBody>
          <a:bodyPr>
            <a:normAutofit/>
          </a:bodyPr>
          <a:lstStyle/>
          <a:p>
            <a:pPr marL="0" indent="0">
              <a:buNone/>
            </a:pPr>
            <a:r>
              <a:rPr lang="en-US" sz="2400" b="1" dirty="0"/>
              <a:t>Christopher </a:t>
            </a:r>
            <a:r>
              <a:rPr lang="en-US" sz="2400" b="1" dirty="0" err="1"/>
              <a:t>Bollas</a:t>
            </a:r>
            <a:r>
              <a:rPr lang="en-US" sz="2400" b="1" dirty="0"/>
              <a:t> (1989)</a:t>
            </a:r>
          </a:p>
          <a:p>
            <a:pPr marL="0" indent="0">
              <a:buNone/>
            </a:pPr>
            <a:r>
              <a:rPr lang="en-US" sz="2400" dirty="0"/>
              <a:t>British Object Relations</a:t>
            </a:r>
          </a:p>
          <a:p>
            <a:pPr marL="0" indent="0">
              <a:buNone/>
            </a:pPr>
            <a:r>
              <a:rPr lang="en-US" sz="2400" b="1" dirty="0"/>
              <a:t>“Unthought Known”</a:t>
            </a:r>
          </a:p>
          <a:p>
            <a:pPr marL="0" indent="0">
              <a:buNone/>
            </a:pPr>
            <a:r>
              <a:rPr lang="en-US" sz="2400" dirty="0"/>
              <a:t>Interactions with early caregivers =</a:t>
            </a:r>
          </a:p>
          <a:p>
            <a:pPr marL="0" indent="0">
              <a:buNone/>
            </a:pPr>
            <a:r>
              <a:rPr lang="en-US" sz="2400" dirty="0"/>
              <a:t>Internalized “memories” encoded in body / mind,</a:t>
            </a:r>
          </a:p>
          <a:p>
            <a:pPr marL="0" indent="0">
              <a:buNone/>
            </a:pPr>
            <a:r>
              <a:rPr lang="en-US" sz="2400" dirty="0"/>
              <a:t>These memories not consciously known,</a:t>
            </a:r>
          </a:p>
          <a:p>
            <a:pPr marL="0" indent="0">
              <a:buNone/>
            </a:pPr>
            <a:r>
              <a:rPr lang="en-US" sz="2400" dirty="0"/>
              <a:t>enacted &amp; experienced intersubjectively, more like experience-tone/moods</a:t>
            </a:r>
          </a:p>
          <a:p>
            <a:endParaRPr lang="en-US" sz="2400" dirty="0"/>
          </a:p>
          <a:p>
            <a:endParaRPr lang="en-US" sz="2400" dirty="0"/>
          </a:p>
        </p:txBody>
      </p:sp>
      <p:sp>
        <p:nvSpPr>
          <p:cNvPr id="5" name="Footer Placeholder 4">
            <a:extLst>
              <a:ext uri="{FF2B5EF4-FFF2-40B4-BE49-F238E27FC236}">
                <a16:creationId xmlns:a16="http://schemas.microsoft.com/office/drawing/2014/main" id="{C242A754-76B1-408C-B5B6-4804136E6DBE}"/>
              </a:ext>
            </a:extLst>
          </p:cNvPr>
          <p:cNvSpPr>
            <a:spLocks noGrp="1"/>
          </p:cNvSpPr>
          <p:nvPr>
            <p:ph type="ftr" sz="quarter" idx="11"/>
          </p:nvPr>
        </p:nvSpPr>
        <p:spPr>
          <a:xfrm>
            <a:off x="4965430" y="6356350"/>
            <a:ext cx="4139134"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Madeline-2.0: Paradigms, Person, Shadow of the Object</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5D2357D-EC4B-4B09-B207-45B50FE83258}"/>
              </a:ext>
            </a:extLst>
          </p:cNvPr>
          <p:cNvPicPr>
            <a:picLocks noChangeAspect="1"/>
          </p:cNvPicPr>
          <p:nvPr/>
        </p:nvPicPr>
        <p:blipFill>
          <a:blip r:embed="rId3"/>
          <a:stretch>
            <a:fillRect/>
          </a:stretch>
        </p:blipFill>
        <p:spPr>
          <a:xfrm>
            <a:off x="9285565" y="1337152"/>
            <a:ext cx="2345770" cy="2560320"/>
          </a:xfrm>
          <a:prstGeom prst="rect">
            <a:avLst/>
          </a:prstGeom>
        </p:spPr>
      </p:pic>
      <p:sp>
        <p:nvSpPr>
          <p:cNvPr id="7" name="TextBox 6">
            <a:extLst>
              <a:ext uri="{FF2B5EF4-FFF2-40B4-BE49-F238E27FC236}">
                <a16:creationId xmlns:a16="http://schemas.microsoft.com/office/drawing/2014/main" id="{3BF45C8F-DA0D-496B-86CE-A0F068D9B64B}"/>
              </a:ext>
            </a:extLst>
          </p:cNvPr>
          <p:cNvSpPr txBox="1"/>
          <p:nvPr/>
        </p:nvSpPr>
        <p:spPr>
          <a:xfrm>
            <a:off x="5566410" y="262890"/>
            <a:ext cx="4892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What, Where, When, Who is Madeline’s “Shadow (s) of the Object”?</a:t>
            </a:r>
          </a:p>
        </p:txBody>
      </p:sp>
    </p:spTree>
    <p:extLst>
      <p:ext uri="{BB962C8B-B14F-4D97-AF65-F5344CB8AC3E}">
        <p14:creationId xmlns:p14="http://schemas.microsoft.com/office/powerpoint/2010/main" val="3209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EC7D-CC57-44A8-8891-FCAB5F4F5BDC}"/>
              </a:ext>
            </a:extLst>
          </p:cNvPr>
          <p:cNvSpPr>
            <a:spLocks noGrp="1"/>
          </p:cNvSpPr>
          <p:nvPr>
            <p:ph type="title"/>
          </p:nvPr>
        </p:nvSpPr>
        <p:spPr>
          <a:xfrm>
            <a:off x="4965430" y="629268"/>
            <a:ext cx="6586491" cy="1286160"/>
          </a:xfrm>
        </p:spPr>
        <p:txBody>
          <a:bodyPr anchor="b">
            <a:normAutofit fontScale="90000"/>
          </a:bodyPr>
          <a:lstStyle/>
          <a:p>
            <a:br>
              <a:rPr lang="en-US" sz="1100" b="1" dirty="0"/>
            </a:br>
            <a:r>
              <a:rPr lang="en-US" sz="1800" b="1" dirty="0"/>
              <a:t>Mentalization – can the person “read” oneself?</a:t>
            </a:r>
            <a:br>
              <a:rPr lang="en-US" sz="1800" b="1" dirty="0"/>
            </a:br>
            <a:r>
              <a:rPr lang="en-US" sz="1800" b="1" dirty="0"/>
              <a:t> </a:t>
            </a:r>
            <a:br>
              <a:rPr lang="en-US" sz="1800" b="1" dirty="0"/>
            </a:br>
            <a:r>
              <a:rPr lang="en-US" sz="1800" b="1" dirty="0"/>
              <a:t>Can the person read you?</a:t>
            </a:r>
            <a:br>
              <a:rPr lang="en-US" sz="1800" b="1" dirty="0"/>
            </a:br>
            <a:br>
              <a:rPr lang="en-US" sz="1800" b="1" dirty="0"/>
            </a:br>
            <a:r>
              <a:rPr lang="en-US" sz="1800" b="1" dirty="0"/>
              <a:t> Mentalize the feedback?</a:t>
            </a:r>
            <a:br>
              <a:rPr lang="en-US" sz="1800" b="1" dirty="0"/>
            </a:br>
            <a:endParaRPr lang="en-US" sz="1800" b="1" dirty="0"/>
          </a:p>
        </p:txBody>
      </p:sp>
      <p:pic>
        <p:nvPicPr>
          <p:cNvPr id="5" name="Picture 4">
            <a:extLst>
              <a:ext uri="{FF2B5EF4-FFF2-40B4-BE49-F238E27FC236}">
                <a16:creationId xmlns:a16="http://schemas.microsoft.com/office/drawing/2014/main" id="{AE4F2625-AEE2-414F-B8FE-E30BA6D64D2E}"/>
              </a:ext>
            </a:extLst>
          </p:cNvPr>
          <p:cNvPicPr>
            <a:picLocks noChangeAspect="1"/>
          </p:cNvPicPr>
          <p:nvPr/>
        </p:nvPicPr>
        <p:blipFill rotWithShape="1">
          <a:blip r:embed="rId2"/>
          <a:srcRect l="24004" r="20441" b="-1"/>
          <a:stretch/>
        </p:blipFill>
        <p:spPr>
          <a:xfrm>
            <a:off x="20" y="10"/>
            <a:ext cx="4635571" cy="6857990"/>
          </a:xfrm>
          <a:prstGeom prst="rect">
            <a:avLst/>
          </a:prstGeom>
          <a:effectLst/>
        </p:spPr>
      </p:pic>
      <p:cxnSp>
        <p:nvCxnSpPr>
          <p:cNvPr id="35"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9770"/>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96DEC11-464D-4532-A96E-63EC1A7DF6BD}"/>
              </a:ext>
            </a:extLst>
          </p:cNvPr>
          <p:cNvSpPr>
            <a:spLocks noGrp="1"/>
          </p:cNvSpPr>
          <p:nvPr>
            <p:ph type="ftr" sz="quarter" idx="11"/>
          </p:nvPr>
        </p:nvSpPr>
        <p:spPr>
          <a:xfrm>
            <a:off x="4965430" y="6356350"/>
            <a:ext cx="4139134"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Madeline 20 years on</a:t>
            </a:r>
          </a:p>
        </p:txBody>
      </p:sp>
      <p:graphicFrame>
        <p:nvGraphicFramePr>
          <p:cNvPr id="22" name="Content Placeholder 2"/>
          <p:cNvGraphicFramePr>
            <a:graphicFrameLocks noGrp="1"/>
          </p:cNvGraphicFramePr>
          <p:nvPr>
            <p:ph idx="1"/>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65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0105-5324-4AB9-9BB0-88D53256F8AB}"/>
              </a:ext>
            </a:extLst>
          </p:cNvPr>
          <p:cNvSpPr>
            <a:spLocks noGrp="1"/>
          </p:cNvSpPr>
          <p:nvPr>
            <p:ph type="title"/>
          </p:nvPr>
        </p:nvSpPr>
        <p:spPr/>
        <p:txBody>
          <a:bodyPr>
            <a:noAutofit/>
          </a:bodyPr>
          <a:lstStyle/>
          <a:p>
            <a:pPr algn="ctr"/>
            <a:r>
              <a:rPr lang="en-US" sz="2400" b="0" i="0" dirty="0" err="1">
                <a:solidFill>
                  <a:srgbClr val="222222"/>
                </a:solidFill>
                <a:effectLst/>
                <a:latin typeface="Arial" panose="020B0604020202020204" pitchFamily="34" charset="0"/>
              </a:rPr>
              <a:t>Fonagy</a:t>
            </a:r>
            <a:r>
              <a:rPr lang="en-US" sz="2400" b="0" i="0" dirty="0">
                <a:solidFill>
                  <a:srgbClr val="222222"/>
                </a:solidFill>
                <a:effectLst/>
                <a:latin typeface="Arial" panose="020B0604020202020204" pitchFamily="34" charset="0"/>
              </a:rPr>
              <a:t>, P., </a:t>
            </a:r>
            <a:r>
              <a:rPr lang="en-US" sz="2400" b="0" i="0" dirty="0" err="1">
                <a:solidFill>
                  <a:srgbClr val="222222"/>
                </a:solidFill>
                <a:effectLst/>
                <a:latin typeface="Arial" panose="020B0604020202020204" pitchFamily="34" charset="0"/>
              </a:rPr>
              <a:t>Luyten</a:t>
            </a:r>
            <a:r>
              <a:rPr lang="en-US" sz="2400" b="0" i="0" dirty="0">
                <a:solidFill>
                  <a:srgbClr val="222222"/>
                </a:solidFill>
                <a:effectLst/>
                <a:latin typeface="Arial" panose="020B0604020202020204" pitchFamily="34" charset="0"/>
              </a:rPr>
              <a:t>, P., &amp; Allison, E. (2015). </a:t>
            </a:r>
            <a:br>
              <a:rPr lang="en-US" sz="2400" b="0" i="0" dirty="0">
                <a:solidFill>
                  <a:srgbClr val="222222"/>
                </a:solidFill>
                <a:effectLst/>
                <a:latin typeface="Arial" panose="020B0604020202020204" pitchFamily="34" charset="0"/>
              </a:rPr>
            </a:br>
            <a:r>
              <a:rPr lang="en-US" sz="2400" b="0" i="1" dirty="0">
                <a:solidFill>
                  <a:srgbClr val="222222"/>
                </a:solidFill>
                <a:effectLst/>
                <a:latin typeface="Arial" panose="020B0604020202020204" pitchFamily="34" charset="0"/>
              </a:rPr>
              <a:t>Epistemic petrification </a:t>
            </a:r>
            <a:r>
              <a:rPr lang="en-US" sz="2400" b="0" i="0" dirty="0">
                <a:solidFill>
                  <a:srgbClr val="222222"/>
                </a:solidFill>
                <a:effectLst/>
                <a:latin typeface="Arial" panose="020B0604020202020204" pitchFamily="34" charset="0"/>
              </a:rPr>
              <a:t>and the restoration of epistemic trust: </a:t>
            </a:r>
            <a:r>
              <a:rPr lang="en-US" sz="2000" b="0" i="0" dirty="0">
                <a:solidFill>
                  <a:srgbClr val="222222"/>
                </a:solidFill>
                <a:effectLst/>
                <a:latin typeface="Arial" panose="020B0604020202020204" pitchFamily="34" charset="0"/>
              </a:rPr>
              <a:t>A new conceptualization of borderline personality disorder and its psychosocial treatment.</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 </a:t>
            </a:r>
            <a:r>
              <a:rPr lang="en-US" sz="2000" b="0" i="1" dirty="0">
                <a:solidFill>
                  <a:srgbClr val="222222"/>
                </a:solidFill>
                <a:effectLst/>
                <a:latin typeface="Arial" panose="020B0604020202020204" pitchFamily="34" charset="0"/>
              </a:rPr>
              <a:t>Journal of personality disorders</a:t>
            </a:r>
            <a:r>
              <a:rPr lang="en-US" sz="2000" b="0" i="0" dirty="0">
                <a:solidFill>
                  <a:srgbClr val="222222"/>
                </a:solidFill>
                <a:effectLst/>
                <a:latin typeface="Arial" panose="020B0604020202020204" pitchFamily="34" charset="0"/>
              </a:rPr>
              <a:t>, </a:t>
            </a:r>
            <a:r>
              <a:rPr lang="en-US" sz="2000" b="0" i="1" dirty="0">
                <a:solidFill>
                  <a:srgbClr val="222222"/>
                </a:solidFill>
                <a:effectLst/>
                <a:latin typeface="Arial" panose="020B0604020202020204" pitchFamily="34" charset="0"/>
              </a:rPr>
              <a:t>29</a:t>
            </a:r>
            <a:r>
              <a:rPr lang="en-US" sz="2000" b="0" i="0" dirty="0">
                <a:solidFill>
                  <a:srgbClr val="222222"/>
                </a:solidFill>
                <a:effectLst/>
                <a:latin typeface="Arial" panose="020B0604020202020204" pitchFamily="34" charset="0"/>
              </a:rPr>
              <a:t>(5), 575-609.</a:t>
            </a:r>
            <a:endParaRPr lang="en-US" sz="2000" dirty="0"/>
          </a:p>
        </p:txBody>
      </p:sp>
      <p:sp>
        <p:nvSpPr>
          <p:cNvPr id="3" name="Content Placeholder 2">
            <a:extLst>
              <a:ext uri="{FF2B5EF4-FFF2-40B4-BE49-F238E27FC236}">
                <a16:creationId xmlns:a16="http://schemas.microsoft.com/office/drawing/2014/main" id="{C0308FD0-DC83-40C8-9662-882BE9FB5262}"/>
              </a:ext>
            </a:extLst>
          </p:cNvPr>
          <p:cNvSpPr>
            <a:spLocks noGrp="1"/>
          </p:cNvSpPr>
          <p:nvPr>
            <p:ph idx="1"/>
          </p:nvPr>
        </p:nvSpPr>
        <p:spPr/>
        <p:txBody>
          <a:bodyPr>
            <a:normAutofit fontScale="85000" lnSpcReduction="20000"/>
          </a:bodyPr>
          <a:lstStyle/>
          <a:p>
            <a:pPr marL="0" indent="0">
              <a:buNone/>
            </a:pPr>
            <a:r>
              <a:rPr lang="en-US"/>
              <a:t>Peter Fonagy: </a:t>
            </a:r>
          </a:p>
          <a:p>
            <a:pPr marL="0" indent="0">
              <a:buNone/>
            </a:pPr>
            <a:r>
              <a:rPr lang="en-US" sz="2800" b="1" i="0">
                <a:solidFill>
                  <a:srgbClr val="333333"/>
                </a:solidFill>
                <a:effectLst/>
                <a:latin typeface="Arial" panose="020B0604020202020204" pitchFamily="34" charset="0"/>
              </a:rPr>
              <a:t>“trust comes from a sense of feeling oneself understood by another mind”</a:t>
            </a:r>
          </a:p>
          <a:p>
            <a:pPr marL="0" indent="0">
              <a:buNone/>
            </a:pPr>
            <a:endParaRPr lang="en-US" sz="2800" b="0" i="0">
              <a:solidFill>
                <a:srgbClr val="333333"/>
              </a:solidFill>
              <a:effectLst/>
              <a:latin typeface="Arial" panose="020B0604020202020204" pitchFamily="34" charset="0"/>
            </a:endParaRPr>
          </a:p>
          <a:p>
            <a:r>
              <a:rPr lang="en-US" sz="2000">
                <a:solidFill>
                  <a:srgbClr val="333333"/>
                </a:solidFill>
                <a:latin typeface="Arial" panose="020B0604020202020204" pitchFamily="34" charset="0"/>
              </a:rPr>
              <a:t>As social animals, evolution has bestowed social learning &amp; attachment processes</a:t>
            </a:r>
          </a:p>
          <a:p>
            <a:r>
              <a:rPr lang="en-US" sz="2000">
                <a:solidFill>
                  <a:srgbClr val="333333"/>
                </a:solidFill>
                <a:latin typeface="Arial" panose="020B0604020202020204" pitchFamily="34" charset="0"/>
              </a:rPr>
              <a:t>child learns from experience with attachment figures</a:t>
            </a:r>
          </a:p>
          <a:p>
            <a:r>
              <a:rPr lang="en-US" sz="2000">
                <a:solidFill>
                  <a:srgbClr val="333333"/>
                </a:solidFill>
                <a:latin typeface="Arial" panose="020B0604020202020204" pitchFamily="34" charset="0"/>
              </a:rPr>
              <a:t>information often signaled by ostensive cues, creating readiness to take in info</a:t>
            </a:r>
          </a:p>
          <a:p>
            <a:r>
              <a:rPr lang="en-US" sz="2000">
                <a:solidFill>
                  <a:srgbClr val="333333"/>
                </a:solidFill>
                <a:latin typeface="Arial" panose="020B0604020202020204" pitchFamily="34" charset="0"/>
              </a:rPr>
              <a:t>Borderline PD (heuristically) is premature hardening/inflexibility of epistemic trust</a:t>
            </a:r>
          </a:p>
          <a:p>
            <a:r>
              <a:rPr lang="en-US" sz="2000">
                <a:solidFill>
                  <a:srgbClr val="333333"/>
                </a:solidFill>
                <a:latin typeface="Arial" panose="020B0604020202020204" pitchFamily="34" charset="0"/>
              </a:rPr>
              <a:t>Self-other schemas rigidify &amp; relatively impervious to constructive social learning (input)</a:t>
            </a:r>
          </a:p>
          <a:p>
            <a:endParaRPr lang="en-US" sz="2000"/>
          </a:p>
          <a:p>
            <a:endParaRPr lang="en-US"/>
          </a:p>
          <a:p>
            <a:pPr marL="0" indent="0">
              <a:buNone/>
            </a:pPr>
            <a:r>
              <a:rPr lang="en-US" sz="2400" b="0" i="0">
                <a:solidFill>
                  <a:srgbClr val="222222"/>
                </a:solidFill>
                <a:effectLst/>
                <a:latin typeface="Arial" panose="020B0604020202020204" pitchFamily="34" charset="0"/>
              </a:rPr>
              <a:t>Kamphuis, J. H., &amp; Finn, S. E. (2018). Therapeutic assessment in personality disorders: Toward the restoration of epistemic trust. </a:t>
            </a:r>
            <a:r>
              <a:rPr lang="en-US" sz="2400" b="0" i="1">
                <a:solidFill>
                  <a:srgbClr val="222222"/>
                </a:solidFill>
                <a:effectLst/>
                <a:latin typeface="Arial" panose="020B0604020202020204" pitchFamily="34" charset="0"/>
              </a:rPr>
              <a:t>Journal of personality assessment</a:t>
            </a:r>
            <a:r>
              <a:rPr lang="en-US" sz="2400" b="0" i="0">
                <a:solidFill>
                  <a:srgbClr val="222222"/>
                </a:solidFill>
                <a:effectLst/>
                <a:latin typeface="Arial" panose="020B0604020202020204" pitchFamily="34" charset="0"/>
              </a:rPr>
              <a:t>.</a:t>
            </a:r>
            <a:endParaRPr lang="en-US" sz="2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6959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Assumption-</a:t>
            </a:r>
            <a:r>
              <a:rPr lang="en-US" sz="4000" b="1">
                <a:solidFill>
                  <a:srgbClr val="FFFFFF"/>
                </a:solidFill>
              </a:rPr>
              <a:t> Pluralism</a:t>
            </a:r>
          </a:p>
        </p:txBody>
      </p:sp>
      <p:sp>
        <p:nvSpPr>
          <p:cNvPr id="4" name="Footer Placeholder 3"/>
          <p:cNvSpPr>
            <a:spLocks noGrp="1"/>
          </p:cNvSpPr>
          <p:nvPr>
            <p:ph type="ftr" sz="quarter" idx="11"/>
          </p:nvPr>
        </p:nvSpPr>
        <p:spPr>
          <a:xfrm rot="5400000">
            <a:off x="-1828800" y="2002536"/>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C/TA Madeline-2.0: Paradigms, Person, Shadow of the Object</a:t>
            </a:r>
          </a:p>
        </p:txBody>
      </p:sp>
      <p:sp>
        <p:nvSpPr>
          <p:cNvPr id="3" name="Content Placeholder 2"/>
          <p:cNvSpPr>
            <a:spLocks noGrp="1"/>
          </p:cNvSpPr>
          <p:nvPr>
            <p:ph idx="1"/>
          </p:nvPr>
        </p:nvSpPr>
        <p:spPr>
          <a:xfrm>
            <a:off x="4581727" y="649480"/>
            <a:ext cx="3025303" cy="5546047"/>
          </a:xfrm>
        </p:spPr>
        <p:txBody>
          <a:bodyPr anchor="ctr">
            <a:normAutofit/>
          </a:bodyPr>
          <a:lstStyle/>
          <a:p>
            <a:pPr marL="0" indent="0">
              <a:buNone/>
            </a:pPr>
            <a:r>
              <a:rPr lang="en-US" sz="2000" b="1"/>
              <a:t>Pluralism in philosophy of science </a:t>
            </a:r>
            <a:r>
              <a:rPr lang="en-US" sz="2000"/>
              <a:t>(Chang, 2004; 2012)</a:t>
            </a:r>
          </a:p>
          <a:p>
            <a:pPr marL="0" indent="0">
              <a:buNone/>
            </a:pPr>
            <a:endParaRPr lang="en-US" sz="2000" b="1"/>
          </a:p>
          <a:p>
            <a:pPr marL="0" indent="0">
              <a:buNone/>
            </a:pPr>
            <a:r>
              <a:rPr lang="en-US" sz="2000" b="1"/>
              <a:t>“</a:t>
            </a:r>
            <a:r>
              <a:rPr lang="en-US" sz="2000" b="1" i="1"/>
              <a:t>Dappled</a:t>
            </a:r>
            <a:r>
              <a:rPr lang="en-US" sz="2000" b="1"/>
              <a:t>” Universe -</a:t>
            </a:r>
            <a:r>
              <a:rPr lang="en-US" sz="2000"/>
              <a:t> multiple concepts &amp; methods (Cartwright, 2011)</a:t>
            </a:r>
          </a:p>
          <a:p>
            <a:pPr marL="0" indent="0">
              <a:buNone/>
            </a:pPr>
            <a:endParaRPr lang="en-US" sz="2000" b="1"/>
          </a:p>
          <a:p>
            <a:pPr marL="0" indent="0">
              <a:buNone/>
            </a:pPr>
            <a:r>
              <a:rPr lang="en-US" sz="2000" b="1"/>
              <a:t>Karl Jasper’s </a:t>
            </a:r>
            <a:r>
              <a:rPr lang="en-US" sz="2000"/>
              <a:t>(1957/1997) “</a:t>
            </a:r>
            <a:r>
              <a:rPr lang="en-US" sz="2000" b="1"/>
              <a:t>methodological pluralism</a:t>
            </a:r>
            <a:r>
              <a:rPr lang="en-US" sz="2000"/>
              <a:t>”-  concept &amp; method  </a:t>
            </a:r>
          </a:p>
          <a:p>
            <a:pPr marL="0" indent="0">
              <a:buNone/>
            </a:pPr>
            <a:r>
              <a:rPr lang="en-US" sz="2000"/>
              <a:t>(objective-scientific) + (subjective/interpretive)</a:t>
            </a:r>
          </a:p>
          <a:p>
            <a:pPr marL="0" indent="0">
              <a:buNone/>
            </a:pPr>
            <a:endParaRPr lang="en-US" sz="2000"/>
          </a:p>
        </p:txBody>
      </p:sp>
      <p:pic>
        <p:nvPicPr>
          <p:cNvPr id="6" name="Picture 5">
            <a:extLst>
              <a:ext uri="{FF2B5EF4-FFF2-40B4-BE49-F238E27FC236}">
                <a16:creationId xmlns:a16="http://schemas.microsoft.com/office/drawing/2014/main" id="{9D67D761-C0F9-4EAA-BCB0-05BF1A20C5A9}"/>
              </a:ext>
            </a:extLst>
          </p:cNvPr>
          <p:cNvPicPr>
            <a:picLocks noChangeAspect="1"/>
          </p:cNvPicPr>
          <p:nvPr/>
        </p:nvPicPr>
        <p:blipFill rotWithShape="1">
          <a:blip r:embed="rId2">
            <a:extLst>
              <a:ext uri="{28A0092B-C50C-407E-A947-70E740481C1C}">
                <a14:useLocalDpi xmlns:a14="http://schemas.microsoft.com/office/drawing/2010/main" val="0"/>
              </a:ext>
            </a:extLst>
          </a:blip>
          <a:srcRect t="1949" r="2" b="2"/>
          <a:stretch/>
        </p:blipFill>
        <p:spPr>
          <a:xfrm>
            <a:off x="8109502" y="1039463"/>
            <a:ext cx="3615776" cy="4790952"/>
          </a:xfrm>
          <a:prstGeom prst="rect">
            <a:avLst/>
          </a:prstGeom>
        </p:spPr>
      </p:pic>
    </p:spTree>
    <p:extLst>
      <p:ext uri="{BB962C8B-B14F-4D97-AF65-F5344CB8AC3E}">
        <p14:creationId xmlns:p14="http://schemas.microsoft.com/office/powerpoint/2010/main" val="224282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F6B21A-6113-46A1-B05F-4DE9990429F6}"/>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Paradigms: Finding our Way in Knowing a Person; How Persons find Their Way</a:t>
            </a:r>
          </a:p>
        </p:txBody>
      </p:sp>
      <p:pic>
        <p:nvPicPr>
          <p:cNvPr id="6" name="Picture 5">
            <a:extLst>
              <a:ext uri="{FF2B5EF4-FFF2-40B4-BE49-F238E27FC236}">
                <a16:creationId xmlns:a16="http://schemas.microsoft.com/office/drawing/2014/main" id="{F8779E07-B4F3-45D6-B096-7C626CD4CE03}"/>
              </a:ext>
            </a:extLst>
          </p:cNvPr>
          <p:cNvPicPr>
            <a:picLocks noChangeAspect="1"/>
          </p:cNvPicPr>
          <p:nvPr/>
        </p:nvPicPr>
        <p:blipFill rotWithShape="1">
          <a:blip r:embed="rId2">
            <a:extLst>
              <a:ext uri="{28A0092B-C50C-407E-A947-70E740481C1C}">
                <a14:useLocalDpi xmlns:a14="http://schemas.microsoft.com/office/drawing/2010/main" val="0"/>
              </a:ext>
            </a:extLst>
          </a:blip>
          <a:srcRect t="3127" b="247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6EADA5E5-ED3D-4510-A07C-E0ABC17C126F}"/>
              </a:ext>
            </a:extLst>
          </p:cNvPr>
          <p:cNvSpPr>
            <a:spLocks noGrp="1"/>
          </p:cNvSpPr>
          <p:nvPr>
            <p:ph idx="1"/>
          </p:nvPr>
        </p:nvSpPr>
        <p:spPr>
          <a:xfrm>
            <a:off x="7546848" y="2516777"/>
            <a:ext cx="3803904" cy="3660185"/>
          </a:xfrm>
        </p:spPr>
        <p:txBody>
          <a:bodyPr anchor="ctr">
            <a:normAutofit/>
          </a:bodyPr>
          <a:lstStyle/>
          <a:p>
            <a:r>
              <a:rPr lang="en-US" sz="2200" dirty="0"/>
              <a:t>Theory, Orientation, Training, Our Experience, Paradigm, &amp; “Map”</a:t>
            </a:r>
          </a:p>
          <a:p>
            <a:r>
              <a:rPr lang="en-US" sz="2200" dirty="0"/>
              <a:t>Persons: What are the interpersonal schema from which interaction and experience is determined?</a:t>
            </a:r>
          </a:p>
          <a:p>
            <a:endParaRPr lang="en-US" sz="2200" dirty="0"/>
          </a:p>
          <a:p>
            <a:endParaRPr lang="en-US" sz="2200" dirty="0"/>
          </a:p>
        </p:txBody>
      </p:sp>
      <p:sp>
        <p:nvSpPr>
          <p:cNvPr id="4" name="Footer Placeholder 3">
            <a:extLst>
              <a:ext uri="{FF2B5EF4-FFF2-40B4-BE49-F238E27FC236}">
                <a16:creationId xmlns:a16="http://schemas.microsoft.com/office/drawing/2014/main" id="{07740703-972B-4ED2-80A0-7459B2E324FB}"/>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C/TA Madeline-2.0: Paradigms, Person, Shadow of the Object</a:t>
            </a:r>
          </a:p>
        </p:txBody>
      </p:sp>
    </p:spTree>
    <p:extLst>
      <p:ext uri="{BB962C8B-B14F-4D97-AF65-F5344CB8AC3E}">
        <p14:creationId xmlns:p14="http://schemas.microsoft.com/office/powerpoint/2010/main" val="27989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3100" b="1">
                <a:solidFill>
                  <a:srgbClr val="FFFFFF"/>
                </a:solidFill>
              </a:rPr>
              <a:t>Nancy McWilliams: “10 Angles of Vision”</a:t>
            </a:r>
            <a:br>
              <a:rPr lang="en-US" sz="3100" b="1">
                <a:solidFill>
                  <a:srgbClr val="FFFFFF"/>
                </a:solidFill>
              </a:rPr>
            </a:br>
            <a:r>
              <a:rPr lang="en-US" sz="3100">
                <a:solidFill>
                  <a:srgbClr val="FFFFFF"/>
                </a:solidFill>
              </a:rPr>
              <a:t>http://psichoterapija.org/uploads/documents/renginiai/Individuality..pdf</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4810259" y="649480"/>
            <a:ext cx="6555347" cy="5546047"/>
          </a:xfrm>
        </p:spPr>
        <p:txBody>
          <a:bodyPr anchor="ctr">
            <a:normAutofit/>
          </a:bodyPr>
          <a:lstStyle/>
          <a:p>
            <a:r>
              <a:rPr lang="en-US" sz="2000"/>
              <a:t>Temperament </a:t>
            </a:r>
          </a:p>
          <a:p>
            <a:r>
              <a:rPr lang="en-US" sz="2000"/>
              <a:t>Attachment style</a:t>
            </a:r>
          </a:p>
          <a:p>
            <a:r>
              <a:rPr lang="en-US" sz="2000"/>
              <a:t>Observed Clinical Patterns (e.g., “Neurotic Styles”)</a:t>
            </a:r>
          </a:p>
          <a:p>
            <a:r>
              <a:rPr lang="en-US" sz="2000"/>
              <a:t>Defensive Organization (A. Freud; Vailliant; Cramer)</a:t>
            </a:r>
          </a:p>
          <a:p>
            <a:r>
              <a:rPr lang="en-US" sz="2000"/>
              <a:t>Implicit Cognitions (e.g., control-mastery perspective; Beck CBT)</a:t>
            </a:r>
          </a:p>
          <a:p>
            <a:r>
              <a:rPr lang="en-US" sz="2000"/>
              <a:t>Affective Patterns (Tomkins’ Script Theory; Panksepp’ s Affective Neuroscience)</a:t>
            </a:r>
          </a:p>
          <a:p>
            <a:r>
              <a:rPr lang="en-US" sz="2000"/>
              <a:t>Drive / Motivational Systems</a:t>
            </a:r>
          </a:p>
          <a:p>
            <a:r>
              <a:rPr lang="en-US" sz="2000"/>
              <a:t>Individualistic vs Communal Orientation</a:t>
            </a:r>
          </a:p>
          <a:p>
            <a:r>
              <a:rPr lang="en-US" sz="2000"/>
              <a:t>Internalized Object Relations (Fairbairn); Internal Working Models</a:t>
            </a:r>
          </a:p>
          <a:p>
            <a:r>
              <a:rPr lang="en-US" sz="2000"/>
              <a:t>Developmental Level of Organization (Kernberg; Fonagy-Reflective Functioning) </a:t>
            </a:r>
          </a:p>
        </p:txBody>
      </p:sp>
    </p:spTree>
    <p:extLst>
      <p:ext uri="{BB962C8B-B14F-4D97-AF65-F5344CB8AC3E}">
        <p14:creationId xmlns:p14="http://schemas.microsoft.com/office/powerpoint/2010/main" val="129754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Knowing a Person?</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4810259" y="649480"/>
            <a:ext cx="6555347" cy="5546047"/>
          </a:xfrm>
        </p:spPr>
        <p:txBody>
          <a:bodyPr anchor="ctr">
            <a:normAutofit/>
          </a:bodyPr>
          <a:lstStyle/>
          <a:p>
            <a:r>
              <a:rPr lang="en-US" sz="2000"/>
              <a:t>Fundamental </a:t>
            </a:r>
            <a:r>
              <a:rPr lang="en-US" sz="2000" b="1"/>
              <a:t>“Opacity” </a:t>
            </a:r>
            <a:r>
              <a:rPr lang="en-US" sz="2000"/>
              <a:t>of Knowing Another</a:t>
            </a:r>
          </a:p>
          <a:p>
            <a:r>
              <a:rPr lang="en-US" sz="2000" b="1"/>
              <a:t>Context?</a:t>
            </a:r>
            <a:r>
              <a:rPr lang="en-US" sz="2000"/>
              <a:t>: </a:t>
            </a:r>
          </a:p>
          <a:p>
            <a:pPr marL="0" indent="0">
              <a:buNone/>
            </a:pPr>
            <a:r>
              <a:rPr lang="en-US" sz="2000"/>
              <a:t>           Acquaintance? Friend? Partner/Spouse? Child? Patient? Self?</a:t>
            </a:r>
          </a:p>
          <a:p>
            <a:pPr marL="0" indent="0">
              <a:buNone/>
            </a:pPr>
            <a:endParaRPr lang="en-US" sz="2000"/>
          </a:p>
          <a:p>
            <a:r>
              <a:rPr lang="en-US" sz="2000" b="1"/>
              <a:t>Why? Purpose of Knowing</a:t>
            </a:r>
            <a:r>
              <a:rPr lang="en-US" sz="2000"/>
              <a:t>? – professionally…</a:t>
            </a:r>
          </a:p>
          <a:p>
            <a:pPr marL="0" indent="0">
              <a:buNone/>
            </a:pPr>
            <a:r>
              <a:rPr lang="en-US" sz="2000"/>
              <a:t>description, prediction, DSM diagnosis, treatment planning, Collaborative/Therapeutic Assessment, consultation, medication recommendation, benchmark change, forensic/decision, etc.</a:t>
            </a:r>
          </a:p>
          <a:p>
            <a:pPr marL="0" indent="0">
              <a:buNone/>
            </a:pPr>
            <a:endParaRPr lang="en-US" sz="2000"/>
          </a:p>
          <a:p>
            <a:endParaRPr lang="en-US" sz="2000"/>
          </a:p>
        </p:txBody>
      </p:sp>
    </p:spTree>
    <p:extLst>
      <p:ext uri="{BB962C8B-B14F-4D97-AF65-F5344CB8AC3E}">
        <p14:creationId xmlns:p14="http://schemas.microsoft.com/office/powerpoint/2010/main" val="194328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B1F0E5-5772-4E25-8936-A2B498FD19AF}"/>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Mentalize: </a:t>
            </a:r>
          </a:p>
        </p:txBody>
      </p:sp>
      <p:sp>
        <p:nvSpPr>
          <p:cNvPr id="4" name="Footer Placeholder 3">
            <a:extLst>
              <a:ext uri="{FF2B5EF4-FFF2-40B4-BE49-F238E27FC236}">
                <a16:creationId xmlns:a16="http://schemas.microsoft.com/office/drawing/2014/main" id="{ABA8D650-27B6-405A-A2A3-A958882D6BF8}"/>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C/TA Madeline-2.0: Paradigms, Person, Shadow of the Object</a:t>
            </a:r>
          </a:p>
        </p:txBody>
      </p:sp>
      <p:sp>
        <p:nvSpPr>
          <p:cNvPr id="3" name="Content Placeholder 2">
            <a:extLst>
              <a:ext uri="{FF2B5EF4-FFF2-40B4-BE49-F238E27FC236}">
                <a16:creationId xmlns:a16="http://schemas.microsoft.com/office/drawing/2014/main" id="{3EC0F836-30E3-430A-A3CF-31F7B3AAC00B}"/>
              </a:ext>
            </a:extLst>
          </p:cNvPr>
          <p:cNvSpPr>
            <a:spLocks noGrp="1"/>
          </p:cNvSpPr>
          <p:nvPr>
            <p:ph idx="1"/>
          </p:nvPr>
        </p:nvSpPr>
        <p:spPr>
          <a:xfrm>
            <a:off x="4810259" y="649480"/>
            <a:ext cx="6555347" cy="5546047"/>
          </a:xfrm>
        </p:spPr>
        <p:txBody>
          <a:bodyPr anchor="ctr">
            <a:normAutofit/>
          </a:bodyPr>
          <a:lstStyle/>
          <a:p>
            <a:r>
              <a:rPr lang="en-US" sz="2000" b="1" dirty="0"/>
              <a:t>Explicit</a:t>
            </a:r>
            <a:r>
              <a:rPr lang="en-US" sz="2000" dirty="0"/>
              <a:t> Mentalize = psychotherapy; receive C/TA feedback</a:t>
            </a:r>
          </a:p>
          <a:p>
            <a:r>
              <a:rPr lang="en-US" sz="2000" b="1" dirty="0"/>
              <a:t>Borderline PD </a:t>
            </a:r>
            <a:r>
              <a:rPr lang="en-US" sz="2000" dirty="0"/>
              <a:t>= </a:t>
            </a:r>
            <a:r>
              <a:rPr lang="en-US" sz="2000" dirty="0" err="1"/>
              <a:t>hypermentalize</a:t>
            </a:r>
            <a:r>
              <a:rPr lang="en-US" sz="2000" dirty="0"/>
              <a:t> others (over interpret), </a:t>
            </a:r>
            <a:r>
              <a:rPr lang="en-US" sz="2000" dirty="0" err="1"/>
              <a:t>hypomentalize</a:t>
            </a:r>
            <a:r>
              <a:rPr lang="en-US" sz="2000" dirty="0"/>
              <a:t> self (unclear, shifting self-awareness); fixed at affective mentalizing; automatic, not explicit mentalization</a:t>
            </a:r>
          </a:p>
          <a:p>
            <a:r>
              <a:rPr lang="en-US" sz="2000" b="1" dirty="0"/>
              <a:t>Antisocial PD </a:t>
            </a:r>
            <a:r>
              <a:rPr lang="en-US" sz="2000" dirty="0"/>
              <a:t>= </a:t>
            </a:r>
            <a:r>
              <a:rPr lang="en-US" sz="2000" i="1" dirty="0"/>
              <a:t>Cognitive</a:t>
            </a:r>
            <a:r>
              <a:rPr lang="en-US" sz="2000" dirty="0"/>
              <a:t> </a:t>
            </a:r>
            <a:r>
              <a:rPr lang="en-US" sz="2000" dirty="0" err="1"/>
              <a:t>hypermentalize</a:t>
            </a:r>
            <a:r>
              <a:rPr lang="en-US" sz="2000" dirty="0"/>
              <a:t> others, </a:t>
            </a:r>
            <a:r>
              <a:rPr lang="en-US" sz="2000" i="1" dirty="0"/>
              <a:t>Affective</a:t>
            </a:r>
            <a:r>
              <a:rPr lang="en-US" sz="2000" dirty="0"/>
              <a:t> </a:t>
            </a:r>
            <a:r>
              <a:rPr lang="en-US" sz="2000" dirty="0" err="1"/>
              <a:t>hypomentalize</a:t>
            </a:r>
            <a:r>
              <a:rPr lang="en-US" sz="2000" dirty="0"/>
              <a:t> others</a:t>
            </a:r>
          </a:p>
          <a:p>
            <a:r>
              <a:rPr lang="en-US" sz="2000" b="1" dirty="0"/>
              <a:t>Narcissistic PD </a:t>
            </a:r>
            <a:r>
              <a:rPr lang="en-US" sz="2000" dirty="0"/>
              <a:t>= Cognitive </a:t>
            </a:r>
            <a:r>
              <a:rPr lang="en-US" sz="2000" dirty="0" err="1"/>
              <a:t>hypermentalize</a:t>
            </a:r>
            <a:r>
              <a:rPr lang="en-US" sz="2000" dirty="0"/>
              <a:t> others, even ability to affectively mentalize others, but </a:t>
            </a:r>
            <a:r>
              <a:rPr lang="en-US" sz="2000" b="1" u="sng" dirty="0"/>
              <a:t>weak motivation , </a:t>
            </a:r>
            <a:r>
              <a:rPr lang="en-US" sz="2000" dirty="0"/>
              <a:t>fluctuating pattern of empathy… </a:t>
            </a:r>
            <a:r>
              <a:rPr lang="en-US" sz="2000" u="sng" dirty="0"/>
              <a:t>not simply deficiency </a:t>
            </a:r>
          </a:p>
          <a:p>
            <a:r>
              <a:rPr lang="en-US" sz="2000" b="1" dirty="0" err="1"/>
              <a:t>Pseudomentalize</a:t>
            </a:r>
            <a:r>
              <a:rPr lang="en-US" sz="2000" dirty="0"/>
              <a:t> – lot of words, not much meaning </a:t>
            </a:r>
          </a:p>
          <a:p>
            <a:r>
              <a:rPr lang="en-US" sz="2000" dirty="0">
                <a:hlinkClick r:id="rId2"/>
              </a:rPr>
              <a:t>Madeline Day 1 AM With Mutes.mp4 (dropbox.com)</a:t>
            </a:r>
            <a:endParaRPr lang="en-US" sz="2000" dirty="0"/>
          </a:p>
        </p:txBody>
      </p:sp>
    </p:spTree>
    <p:extLst>
      <p:ext uri="{BB962C8B-B14F-4D97-AF65-F5344CB8AC3E}">
        <p14:creationId xmlns:p14="http://schemas.microsoft.com/office/powerpoint/2010/main" val="10086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EE9F-12E8-4653-97F2-688D57C74FD3}"/>
              </a:ext>
            </a:extLst>
          </p:cNvPr>
          <p:cNvSpPr>
            <a:spLocks noGrp="1"/>
          </p:cNvSpPr>
          <p:nvPr>
            <p:ph type="title"/>
          </p:nvPr>
        </p:nvSpPr>
        <p:spPr>
          <a:xfrm>
            <a:off x="838200" y="365125"/>
            <a:ext cx="10515600" cy="1325563"/>
          </a:xfrm>
        </p:spPr>
        <p:txBody>
          <a:bodyPr>
            <a:normAutofit/>
          </a:bodyPr>
          <a:lstStyle/>
          <a:p>
            <a:r>
              <a:rPr lang="en-US" b="1"/>
              <a:t>As we discuss “knowing” Madeline G.-2.0</a:t>
            </a:r>
            <a:endParaRPr lang="en-US" b="1" dirty="0"/>
          </a:p>
        </p:txBody>
      </p:sp>
      <p:graphicFrame>
        <p:nvGraphicFramePr>
          <p:cNvPr id="6" name="Content Placeholder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BBD9525-DE07-44E1-AFDB-CE4A754FCB1A}"/>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C/TA Madeline-2.0: Paradigms, Person, Shadow of the Object</a:t>
            </a:r>
          </a:p>
        </p:txBody>
      </p:sp>
    </p:spTree>
    <p:extLst>
      <p:ext uri="{BB962C8B-B14F-4D97-AF65-F5344CB8AC3E}">
        <p14:creationId xmlns:p14="http://schemas.microsoft.com/office/powerpoint/2010/main" val="18395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7"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9F0931-C51E-4BA4-99DA-85D6104EB65C}"/>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effectLst>
                  <a:outerShdw blurRad="50800" dist="38100" dir="2700000" algn="tl" rotWithShape="0">
                    <a:prstClr val="black">
                      <a:alpha val="40000"/>
                    </a:prstClr>
                  </a:outerShdw>
                </a:effectLst>
              </a:rPr>
              <a:t>Madeline G Twenty Years On: March 6</a:t>
            </a:r>
            <a:br>
              <a:rPr lang="en-US" sz="4000" b="1">
                <a:solidFill>
                  <a:srgbClr val="FFFFFF"/>
                </a:solidFill>
                <a:effectLst>
                  <a:outerShdw blurRad="50800" dist="38100" dir="2700000" algn="tl" rotWithShape="0">
                    <a:prstClr val="black">
                      <a:alpha val="40000"/>
                    </a:prstClr>
                  </a:outerShdw>
                </a:effectLst>
              </a:rPr>
            </a:br>
            <a:endParaRPr lang="en-US" sz="4000">
              <a:solidFill>
                <a:srgbClr val="FFFFFF"/>
              </a:solidFill>
            </a:endParaRPr>
          </a:p>
        </p:txBody>
      </p:sp>
      <p:sp>
        <p:nvSpPr>
          <p:cNvPr id="4" name="Footer Placeholder 3">
            <a:extLst>
              <a:ext uri="{FF2B5EF4-FFF2-40B4-BE49-F238E27FC236}">
                <a16:creationId xmlns:a16="http://schemas.microsoft.com/office/drawing/2014/main" id="{B2DF956A-3FBB-418D-AE85-57A2A31EAF08}"/>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Madeline G. 20 Years On</a:t>
            </a:r>
          </a:p>
        </p:txBody>
      </p:sp>
      <p:sp>
        <p:nvSpPr>
          <p:cNvPr id="3" name="Content Placeholder 2">
            <a:extLst>
              <a:ext uri="{FF2B5EF4-FFF2-40B4-BE49-F238E27FC236}">
                <a16:creationId xmlns:a16="http://schemas.microsoft.com/office/drawing/2014/main" id="{29B6387B-FC79-4F7E-9370-67861C8A575D}"/>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                                 </a:t>
            </a:r>
            <a:r>
              <a:rPr lang="en-US" sz="2000" b="1" dirty="0"/>
              <a:t>Part I</a:t>
            </a:r>
          </a:p>
          <a:p>
            <a:r>
              <a:rPr lang="en-US" sz="2000" dirty="0"/>
              <a:t>How did this come to be?</a:t>
            </a:r>
          </a:p>
          <a:p>
            <a:r>
              <a:rPr lang="en-US" sz="2000" dirty="0"/>
              <a:t>Context &amp; Frame</a:t>
            </a:r>
          </a:p>
          <a:p>
            <a:r>
              <a:rPr lang="en-US" sz="2000" dirty="0"/>
              <a:t>Knowing a Person, Mentalizing</a:t>
            </a:r>
          </a:p>
          <a:p>
            <a:r>
              <a:rPr lang="en-US" sz="2000" dirty="0"/>
              <a:t>Video Clip 1 </a:t>
            </a:r>
          </a:p>
          <a:p>
            <a:r>
              <a:rPr lang="en-US" sz="2000" dirty="0"/>
              <a:t>Paradigms &amp; Pluralism</a:t>
            </a:r>
          </a:p>
          <a:p>
            <a:r>
              <a:rPr lang="en-US" sz="2000" dirty="0"/>
              <a:t>Epistemic Petrification</a:t>
            </a:r>
          </a:p>
          <a:p>
            <a:r>
              <a:rPr lang="en-US" sz="2000" dirty="0"/>
              <a:t>Sources of Data: interview, observation, psychological tests, counter-transference experience</a:t>
            </a:r>
          </a:p>
          <a:p>
            <a:r>
              <a:rPr lang="en-US" sz="2000" dirty="0"/>
              <a:t>Madeline 1.0     (Wiggins, 2003)</a:t>
            </a:r>
          </a:p>
          <a:p>
            <a:r>
              <a:rPr lang="en-US" sz="2000" dirty="0"/>
              <a:t>MMPI-2, Circumplex, NEO-PI-R, Rorschach, TAT, ORI</a:t>
            </a:r>
          </a:p>
          <a:p>
            <a:r>
              <a:rPr lang="en-US" sz="2000" dirty="0"/>
              <a:t>Intro: Madeline 2.0     (Hopwood &amp; Waugh, 2019)</a:t>
            </a:r>
          </a:p>
          <a:p>
            <a:r>
              <a:rPr lang="en-US" sz="1600" i="1" dirty="0"/>
              <a:t>[brief intro] </a:t>
            </a:r>
            <a:r>
              <a:rPr lang="en-US" sz="2000" dirty="0"/>
              <a:t>Therapeutic Assessment (TA) &amp; video Steve Finn</a:t>
            </a:r>
          </a:p>
          <a:p>
            <a:pPr marL="0" indent="0">
              <a:buNone/>
            </a:pPr>
            <a:endParaRPr lang="en-US" sz="2000" dirty="0"/>
          </a:p>
        </p:txBody>
      </p:sp>
      <p:pic>
        <p:nvPicPr>
          <p:cNvPr id="5" name="Picture 4">
            <a:extLst>
              <a:ext uri="{FF2B5EF4-FFF2-40B4-BE49-F238E27FC236}">
                <a16:creationId xmlns:a16="http://schemas.microsoft.com/office/drawing/2014/main" id="{ADC1341F-9ED9-416F-BA5A-CEE186D12634}"/>
              </a:ext>
            </a:extLst>
          </p:cNvPr>
          <p:cNvPicPr>
            <a:picLocks noChangeAspect="1"/>
          </p:cNvPicPr>
          <p:nvPr/>
        </p:nvPicPr>
        <p:blipFill>
          <a:blip r:embed="rId2"/>
          <a:stretch>
            <a:fillRect/>
          </a:stretch>
        </p:blipFill>
        <p:spPr>
          <a:xfrm>
            <a:off x="523850" y="4302305"/>
            <a:ext cx="1356245" cy="2103120"/>
          </a:xfrm>
          <a:prstGeom prst="rect">
            <a:avLst/>
          </a:prstGeom>
        </p:spPr>
      </p:pic>
      <p:pic>
        <p:nvPicPr>
          <p:cNvPr id="6" name="Picture 5">
            <a:extLst>
              <a:ext uri="{FF2B5EF4-FFF2-40B4-BE49-F238E27FC236}">
                <a16:creationId xmlns:a16="http://schemas.microsoft.com/office/drawing/2014/main" id="{7E50DAE9-2083-45D0-A6F9-0DCAF397B7B0}"/>
              </a:ext>
            </a:extLst>
          </p:cNvPr>
          <p:cNvPicPr>
            <a:picLocks noChangeAspect="1"/>
          </p:cNvPicPr>
          <p:nvPr/>
        </p:nvPicPr>
        <p:blipFill>
          <a:blip r:embed="rId3"/>
          <a:stretch>
            <a:fillRect/>
          </a:stretch>
        </p:blipFill>
        <p:spPr>
          <a:xfrm>
            <a:off x="2245563" y="4323748"/>
            <a:ext cx="1402080" cy="2103120"/>
          </a:xfrm>
          <a:prstGeom prst="rect">
            <a:avLst/>
          </a:prstGeom>
        </p:spPr>
      </p:pic>
    </p:spTree>
    <p:extLst>
      <p:ext uri="{BB962C8B-B14F-4D97-AF65-F5344CB8AC3E}">
        <p14:creationId xmlns:p14="http://schemas.microsoft.com/office/powerpoint/2010/main" val="65609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517273-2EF3-4580-A10A-A0E79E45F3BD}"/>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Influential Case Histories</a:t>
            </a:r>
          </a:p>
        </p:txBody>
      </p:sp>
      <p:sp>
        <p:nvSpPr>
          <p:cNvPr id="4" name="Footer Placeholder 3">
            <a:extLst>
              <a:ext uri="{FF2B5EF4-FFF2-40B4-BE49-F238E27FC236}">
                <a16:creationId xmlns:a16="http://schemas.microsoft.com/office/drawing/2014/main" id="{4C242E6F-A899-42F7-B904-40B26DFFBC7E}"/>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C/TA Madeline-2.0: Paradigms, Person, Shadow of the Object</a:t>
            </a:r>
          </a:p>
        </p:txBody>
      </p:sp>
      <p:sp>
        <p:nvSpPr>
          <p:cNvPr id="3" name="Content Placeholder 2">
            <a:extLst>
              <a:ext uri="{FF2B5EF4-FFF2-40B4-BE49-F238E27FC236}">
                <a16:creationId xmlns:a16="http://schemas.microsoft.com/office/drawing/2014/main" id="{1B562F9C-BCC8-427D-9F8A-E02732988FC5}"/>
              </a:ext>
            </a:extLst>
          </p:cNvPr>
          <p:cNvSpPr>
            <a:spLocks noGrp="1"/>
          </p:cNvSpPr>
          <p:nvPr>
            <p:ph idx="1"/>
          </p:nvPr>
        </p:nvSpPr>
        <p:spPr>
          <a:xfrm>
            <a:off x="4810259" y="649480"/>
            <a:ext cx="6555347" cy="5546047"/>
          </a:xfrm>
        </p:spPr>
        <p:txBody>
          <a:bodyPr anchor="ctr">
            <a:normAutofit/>
          </a:bodyPr>
          <a:lstStyle/>
          <a:p>
            <a:r>
              <a:rPr lang="en-US" sz="2000"/>
              <a:t>Psychoanalysis -  Freud’s </a:t>
            </a:r>
            <a:r>
              <a:rPr lang="en-US" sz="2000" b="1" i="1"/>
              <a:t>Dora</a:t>
            </a:r>
            <a:r>
              <a:rPr lang="en-US" sz="2000"/>
              <a:t> (Ida Bauer), </a:t>
            </a:r>
            <a:r>
              <a:rPr lang="en-US" sz="2000" b="1" i="1"/>
              <a:t>Rat Man </a:t>
            </a:r>
            <a:r>
              <a:rPr lang="en-US" sz="2000"/>
              <a:t>(Ernst Lanzer)</a:t>
            </a:r>
          </a:p>
          <a:p>
            <a:pPr marL="0" indent="0">
              <a:buNone/>
            </a:pPr>
            <a:endParaRPr lang="en-US" sz="2000"/>
          </a:p>
          <a:p>
            <a:r>
              <a:rPr lang="en-US" sz="2000"/>
              <a:t>Chris Sizemore (</a:t>
            </a:r>
            <a:r>
              <a:rPr lang="en-US" sz="2000" b="1" i="1"/>
              <a:t>Three Faces of Eve</a:t>
            </a:r>
            <a:r>
              <a:rPr lang="en-US" sz="2000"/>
              <a:t>, 1957)- Thigpen &amp; Cleckley (1954).</a:t>
            </a:r>
          </a:p>
          <a:p>
            <a:pPr marL="0" indent="0">
              <a:buNone/>
            </a:pPr>
            <a:r>
              <a:rPr lang="en-US" sz="2000"/>
              <a:t> “A Case of Multiple Personality,” </a:t>
            </a:r>
            <a:r>
              <a:rPr lang="en-US" sz="2000" i="1"/>
              <a:t>J. Abn Psych</a:t>
            </a:r>
            <a:r>
              <a:rPr lang="en-US" sz="2000"/>
              <a:t>, </a:t>
            </a:r>
            <a:r>
              <a:rPr lang="en-US" sz="2000" i="1"/>
              <a:t>49</a:t>
            </a:r>
            <a:r>
              <a:rPr lang="en-US" sz="2000"/>
              <a:t>, 135-151.</a:t>
            </a:r>
          </a:p>
          <a:p>
            <a:pPr marL="0" indent="0">
              <a:buNone/>
            </a:pPr>
            <a:endParaRPr lang="en-US" sz="2000"/>
          </a:p>
          <a:p>
            <a:r>
              <a:rPr lang="en-US" sz="2000"/>
              <a:t>Erik Erikson’s (1969) – </a:t>
            </a:r>
            <a:r>
              <a:rPr lang="en-US" sz="2000" b="1" i="1"/>
              <a:t>Gandhi </a:t>
            </a:r>
            <a:r>
              <a:rPr lang="en-US" sz="2000" i="1"/>
              <a:t>(psychobiography)</a:t>
            </a:r>
          </a:p>
          <a:p>
            <a:endParaRPr lang="en-US" sz="2000" i="1"/>
          </a:p>
          <a:p>
            <a:r>
              <a:rPr lang="en-US" sz="2000"/>
              <a:t>And Psychological Assessment has  – </a:t>
            </a:r>
            <a:r>
              <a:rPr lang="en-US" sz="2000" b="1" i="1"/>
              <a:t>Madeline G. </a:t>
            </a:r>
            <a:r>
              <a:rPr lang="en-US" sz="2000"/>
              <a:t>(Wiggins, 2003)</a:t>
            </a:r>
          </a:p>
        </p:txBody>
      </p:sp>
    </p:spTree>
    <p:extLst>
      <p:ext uri="{BB962C8B-B14F-4D97-AF65-F5344CB8AC3E}">
        <p14:creationId xmlns:p14="http://schemas.microsoft.com/office/powerpoint/2010/main" val="220450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Collaborative Case Study</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6503158" y="649480"/>
            <a:ext cx="4862447" cy="5546047"/>
          </a:xfrm>
        </p:spPr>
        <p:txBody>
          <a:bodyPr anchor="ctr">
            <a:normAutofit/>
          </a:bodyPr>
          <a:lstStyle/>
          <a:p>
            <a:r>
              <a:rPr lang="en-US" sz="2000" b="1"/>
              <a:t>“Madeline”</a:t>
            </a:r>
          </a:p>
          <a:p>
            <a:r>
              <a:rPr lang="en-US" sz="2000"/>
              <a:t>Interviewed by Dan McAdams-Northwestern Univ.</a:t>
            </a:r>
          </a:p>
          <a:p>
            <a:r>
              <a:rPr lang="en-US" sz="2000"/>
              <a:t>Traveled to Yale, “blind” assessment by Behrends &amp; Blatt</a:t>
            </a:r>
          </a:p>
          <a:p>
            <a:r>
              <a:rPr lang="en-US" sz="2000"/>
              <a:t>Inventories completed for Interpersonal, Multivariate, Empirical paradigms &amp; supplied to experts who had her history from McAdams</a:t>
            </a:r>
          </a:p>
        </p:txBody>
      </p:sp>
    </p:spTree>
    <p:extLst>
      <p:ext uri="{BB962C8B-B14F-4D97-AF65-F5344CB8AC3E}">
        <p14:creationId xmlns:p14="http://schemas.microsoft.com/office/powerpoint/2010/main" val="131436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68538A-A28D-4F5D-9802-B1DC3C5D0D47}"/>
              </a:ext>
            </a:extLst>
          </p:cNvPr>
          <p:cNvSpPr>
            <a:spLocks noGrp="1"/>
          </p:cNvSpPr>
          <p:nvPr>
            <p:ph type="title"/>
          </p:nvPr>
        </p:nvSpPr>
        <p:spPr>
          <a:xfrm>
            <a:off x="6392582" y="501651"/>
            <a:ext cx="4434721" cy="1716255"/>
          </a:xfrm>
        </p:spPr>
        <p:txBody>
          <a:bodyPr anchor="b">
            <a:normAutofit/>
          </a:bodyPr>
          <a:lstStyle/>
          <a:p>
            <a:r>
              <a:rPr lang="en-US" sz="5600"/>
              <a:t>Who was this Wiggins dude?</a:t>
            </a:r>
          </a:p>
        </p:txBody>
      </p:sp>
      <p:sp>
        <p:nvSpPr>
          <p:cNvPr id="43"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D679C26-7C90-4CC5-951B-6B45081C386A}"/>
              </a:ext>
            </a:extLst>
          </p:cNvPr>
          <p:cNvPicPr>
            <a:picLocks noChangeAspect="1"/>
          </p:cNvPicPr>
          <p:nvPr/>
        </p:nvPicPr>
        <p:blipFill rotWithShape="1">
          <a:blip r:embed="rId2"/>
          <a:srcRect l="11201" r="12153" b="4"/>
          <a:stretch/>
        </p:blipFill>
        <p:spPr>
          <a:xfrm>
            <a:off x="279143" y="299508"/>
            <a:ext cx="2456683" cy="2772397"/>
          </a:xfrm>
          <a:prstGeom prst="rect">
            <a:avLst/>
          </a:prstGeom>
        </p:spPr>
      </p:pic>
      <p:pic>
        <p:nvPicPr>
          <p:cNvPr id="8" name="Picture 7">
            <a:extLst>
              <a:ext uri="{FF2B5EF4-FFF2-40B4-BE49-F238E27FC236}">
                <a16:creationId xmlns:a16="http://schemas.microsoft.com/office/drawing/2014/main" id="{0808E457-9C33-4E90-A512-05B8482ED524}"/>
              </a:ext>
            </a:extLst>
          </p:cNvPr>
          <p:cNvPicPr>
            <a:picLocks noChangeAspect="1"/>
          </p:cNvPicPr>
          <p:nvPr/>
        </p:nvPicPr>
        <p:blipFill rotWithShape="1">
          <a:blip r:embed="rId3"/>
          <a:srcRect t="26415" b="795"/>
          <a:stretch/>
        </p:blipFill>
        <p:spPr>
          <a:xfrm>
            <a:off x="3044085" y="299509"/>
            <a:ext cx="2456683" cy="2772397"/>
          </a:xfrm>
          <a:prstGeom prst="rect">
            <a:avLst/>
          </a:prstGeom>
        </p:spPr>
      </p:pic>
      <p:pic>
        <p:nvPicPr>
          <p:cNvPr id="6" name="Picture 5">
            <a:extLst>
              <a:ext uri="{FF2B5EF4-FFF2-40B4-BE49-F238E27FC236}">
                <a16:creationId xmlns:a16="http://schemas.microsoft.com/office/drawing/2014/main" id="{7389118A-7585-4DFB-A2D6-4039DE864C74}"/>
              </a:ext>
            </a:extLst>
          </p:cNvPr>
          <p:cNvPicPr>
            <a:picLocks noChangeAspect="1"/>
          </p:cNvPicPr>
          <p:nvPr/>
        </p:nvPicPr>
        <p:blipFill rotWithShape="1">
          <a:blip r:embed="rId4"/>
          <a:srcRect t="888" r="-1" b="2307"/>
          <a:stretch/>
        </p:blipFill>
        <p:spPr>
          <a:xfrm>
            <a:off x="279143" y="3371411"/>
            <a:ext cx="2456683" cy="3187078"/>
          </a:xfrm>
          <a:prstGeom prst="rect">
            <a:avLst/>
          </a:prstGeom>
        </p:spPr>
      </p:pic>
      <p:pic>
        <p:nvPicPr>
          <p:cNvPr id="5" name="Picture 4">
            <a:extLst>
              <a:ext uri="{FF2B5EF4-FFF2-40B4-BE49-F238E27FC236}">
                <a16:creationId xmlns:a16="http://schemas.microsoft.com/office/drawing/2014/main" id="{B8279E77-84C7-49BB-9519-99A5CEF8799E}"/>
              </a:ext>
            </a:extLst>
          </p:cNvPr>
          <p:cNvPicPr>
            <a:picLocks noChangeAspect="1"/>
          </p:cNvPicPr>
          <p:nvPr/>
        </p:nvPicPr>
        <p:blipFill rotWithShape="1">
          <a:blip r:embed="rId5"/>
          <a:srcRect l="13958" r="8960" b="2"/>
          <a:stretch/>
        </p:blipFill>
        <p:spPr>
          <a:xfrm>
            <a:off x="3044085" y="3371416"/>
            <a:ext cx="2456683" cy="3187077"/>
          </a:xfrm>
          <a:prstGeom prst="rect">
            <a:avLst/>
          </a:prstGeom>
        </p:spPr>
      </p:pic>
      <p:sp>
        <p:nvSpPr>
          <p:cNvPr id="3" name="Content Placeholder 2">
            <a:extLst>
              <a:ext uri="{FF2B5EF4-FFF2-40B4-BE49-F238E27FC236}">
                <a16:creationId xmlns:a16="http://schemas.microsoft.com/office/drawing/2014/main" id="{379A581B-C308-4F0F-B454-ADD5C8BA4DF1}"/>
              </a:ext>
            </a:extLst>
          </p:cNvPr>
          <p:cNvSpPr>
            <a:spLocks noGrp="1"/>
          </p:cNvSpPr>
          <p:nvPr>
            <p:ph idx="1"/>
          </p:nvPr>
        </p:nvSpPr>
        <p:spPr>
          <a:xfrm>
            <a:off x="6392583" y="2645922"/>
            <a:ext cx="4434721" cy="3710427"/>
          </a:xfrm>
        </p:spPr>
        <p:txBody>
          <a:bodyPr anchor="t">
            <a:normAutofit/>
          </a:bodyPr>
          <a:lstStyle/>
          <a:p>
            <a:r>
              <a:rPr lang="en-US" sz="1400">
                <a:solidFill>
                  <a:schemeClr val="tx1">
                    <a:alpha val="80000"/>
                  </a:schemeClr>
                </a:solidFill>
              </a:rPr>
              <a:t>MMPI: content scales, substantive vs style</a:t>
            </a:r>
          </a:p>
          <a:p>
            <a:r>
              <a:rPr lang="en-US" sz="1400">
                <a:solidFill>
                  <a:schemeClr val="tx1">
                    <a:alpha val="80000"/>
                  </a:schemeClr>
                </a:solidFill>
              </a:rPr>
              <a:t>Interpersonal Circumplex</a:t>
            </a:r>
          </a:p>
          <a:p>
            <a:r>
              <a:rPr lang="en-US" sz="1400">
                <a:solidFill>
                  <a:schemeClr val="tx1">
                    <a:alpha val="80000"/>
                  </a:schemeClr>
                </a:solidFill>
              </a:rPr>
              <a:t>Personality &amp; Prediction</a:t>
            </a:r>
          </a:p>
          <a:p>
            <a:r>
              <a:rPr lang="en-US" sz="1400">
                <a:solidFill>
                  <a:schemeClr val="tx1">
                    <a:alpha val="80000"/>
                  </a:schemeClr>
                </a:solidFill>
              </a:rPr>
              <a:t>Paradigms of…</a:t>
            </a:r>
          </a:p>
          <a:p>
            <a:r>
              <a:rPr lang="en-US" sz="1400" b="0" i="0">
                <a:solidFill>
                  <a:schemeClr val="tx1">
                    <a:alpha val="80000"/>
                  </a:schemeClr>
                </a:solidFill>
                <a:effectLst/>
                <a:latin typeface="Arial" panose="020B0604020202020204" pitchFamily="34" charset="0"/>
              </a:rPr>
              <a:t>Wiggins, J. S. (1966). Substantive dimensions of self-report in the MMPI item pool. </a:t>
            </a:r>
            <a:r>
              <a:rPr lang="en-US" sz="1400" b="0" i="1">
                <a:solidFill>
                  <a:schemeClr val="tx1">
                    <a:alpha val="80000"/>
                  </a:schemeClr>
                </a:solidFill>
                <a:effectLst/>
                <a:latin typeface="Arial" panose="020B0604020202020204" pitchFamily="34" charset="0"/>
              </a:rPr>
              <a:t>Psychological Monographs: General and Applied</a:t>
            </a:r>
            <a:r>
              <a:rPr lang="en-US" sz="1400" b="0" i="0">
                <a:solidFill>
                  <a:schemeClr val="tx1">
                    <a:alpha val="80000"/>
                  </a:schemeClr>
                </a:solidFill>
                <a:effectLst/>
                <a:latin typeface="Arial" panose="020B0604020202020204" pitchFamily="34" charset="0"/>
              </a:rPr>
              <a:t>, </a:t>
            </a:r>
            <a:r>
              <a:rPr lang="en-US" sz="1400" b="0" i="1">
                <a:solidFill>
                  <a:schemeClr val="tx1">
                    <a:alpha val="80000"/>
                  </a:schemeClr>
                </a:solidFill>
                <a:effectLst/>
                <a:latin typeface="Arial" panose="020B0604020202020204" pitchFamily="34" charset="0"/>
              </a:rPr>
              <a:t>80</a:t>
            </a:r>
            <a:r>
              <a:rPr lang="en-US" sz="1400" b="0" i="0">
                <a:solidFill>
                  <a:schemeClr val="tx1">
                    <a:alpha val="80000"/>
                  </a:schemeClr>
                </a:solidFill>
                <a:effectLst/>
                <a:latin typeface="Arial" panose="020B0604020202020204" pitchFamily="34" charset="0"/>
              </a:rPr>
              <a:t>(22), 1.</a:t>
            </a:r>
          </a:p>
          <a:p>
            <a:r>
              <a:rPr lang="en-US" sz="1400" b="0" i="0">
                <a:solidFill>
                  <a:schemeClr val="tx1">
                    <a:alpha val="80000"/>
                  </a:schemeClr>
                </a:solidFill>
                <a:effectLst/>
                <a:latin typeface="Arial" panose="020B0604020202020204" pitchFamily="34" charset="0"/>
              </a:rPr>
              <a:t>Wiggins, J. S. (1962). Strategic, method, and stylistic variance in the MMPI. </a:t>
            </a:r>
            <a:r>
              <a:rPr lang="en-US" sz="1400" b="0" i="1">
                <a:solidFill>
                  <a:schemeClr val="tx1">
                    <a:alpha val="80000"/>
                  </a:schemeClr>
                </a:solidFill>
                <a:effectLst/>
                <a:latin typeface="Arial" panose="020B0604020202020204" pitchFamily="34" charset="0"/>
              </a:rPr>
              <a:t>Psychological Bulletin</a:t>
            </a:r>
            <a:r>
              <a:rPr lang="en-US" sz="1400" b="0" i="0">
                <a:solidFill>
                  <a:schemeClr val="tx1">
                    <a:alpha val="80000"/>
                  </a:schemeClr>
                </a:solidFill>
                <a:effectLst/>
                <a:latin typeface="Arial" panose="020B0604020202020204" pitchFamily="34" charset="0"/>
              </a:rPr>
              <a:t>, </a:t>
            </a:r>
            <a:r>
              <a:rPr lang="en-US" sz="1400" b="0" i="1">
                <a:solidFill>
                  <a:schemeClr val="tx1">
                    <a:alpha val="80000"/>
                  </a:schemeClr>
                </a:solidFill>
                <a:effectLst/>
                <a:latin typeface="Arial" panose="020B0604020202020204" pitchFamily="34" charset="0"/>
              </a:rPr>
              <a:t>59</a:t>
            </a:r>
            <a:r>
              <a:rPr lang="en-US" sz="1400" b="0" i="0">
                <a:solidFill>
                  <a:schemeClr val="tx1">
                    <a:alpha val="80000"/>
                  </a:schemeClr>
                </a:solidFill>
                <a:effectLst/>
                <a:latin typeface="Arial" panose="020B0604020202020204" pitchFamily="34" charset="0"/>
              </a:rPr>
              <a:t>(3), 224. </a:t>
            </a:r>
          </a:p>
          <a:p>
            <a:r>
              <a:rPr lang="en-US" sz="1400" b="0" i="0">
                <a:solidFill>
                  <a:schemeClr val="tx1">
                    <a:alpha val="80000"/>
                  </a:schemeClr>
                </a:solidFill>
                <a:effectLst/>
                <a:latin typeface="Arial" panose="020B0604020202020204" pitchFamily="34" charset="0"/>
              </a:rPr>
              <a:t>Wiggins, J. S. (1991). Agency and communion as conceptual coordinates for the understanding and measurement of interpersonal behavior.</a:t>
            </a:r>
          </a:p>
          <a:p>
            <a:endParaRPr lang="en-US" sz="1400">
              <a:solidFill>
                <a:schemeClr val="tx1">
                  <a:alpha val="80000"/>
                </a:schemeClr>
              </a:solidFill>
            </a:endParaRPr>
          </a:p>
        </p:txBody>
      </p:sp>
      <p:cxnSp>
        <p:nvCxnSpPr>
          <p:cNvPr id="44"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25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2500" b="1" i="1">
                <a:solidFill>
                  <a:srgbClr val="FFFFFF"/>
                </a:solidFill>
              </a:rPr>
              <a:t>          Paradigms of Personality Assessment</a:t>
            </a:r>
            <a:br>
              <a:rPr lang="en-US" sz="2500" i="1">
                <a:solidFill>
                  <a:srgbClr val="FFFFFF"/>
                </a:solidFill>
              </a:rPr>
            </a:br>
            <a:r>
              <a:rPr lang="en-US" sz="2500" i="1">
                <a:solidFill>
                  <a:srgbClr val="FFFFFF"/>
                </a:solidFill>
              </a:rPr>
              <a:t>     </a:t>
            </a:r>
            <a:r>
              <a:rPr lang="en-US" sz="2500">
                <a:solidFill>
                  <a:srgbClr val="FFFFFF"/>
                </a:solidFill>
              </a:rPr>
              <a:t>                                           </a:t>
            </a:r>
            <a:r>
              <a:rPr lang="en-US" sz="2500" b="1">
                <a:solidFill>
                  <a:srgbClr val="FFFFFF"/>
                </a:solidFill>
              </a:rPr>
              <a:t>Jerry Wiggins (2003)</a:t>
            </a:r>
            <a:br>
              <a:rPr lang="en-US" sz="2500" b="1">
                <a:solidFill>
                  <a:srgbClr val="FFFFFF"/>
                </a:solidFill>
              </a:rPr>
            </a:br>
            <a:r>
              <a:rPr lang="en-US" sz="2500" b="1">
                <a:solidFill>
                  <a:srgbClr val="FFFFFF"/>
                </a:solidFill>
              </a:rPr>
              <a:t>               </a:t>
            </a:r>
            <a:r>
              <a:rPr lang="en-US" sz="2500">
                <a:solidFill>
                  <a:srgbClr val="FFFFFF"/>
                </a:solidFill>
              </a:rPr>
              <a:t>w./ </a:t>
            </a:r>
            <a:r>
              <a:rPr lang="en-US" sz="2500" b="1">
                <a:solidFill>
                  <a:srgbClr val="FFFFFF"/>
                </a:solidFill>
              </a:rPr>
              <a:t>Behrends, Ben-Porath, Blatt, Costa, Gurtman, McAdams, Piedmont, Pincus, &amp; Trobst</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4810259" y="649480"/>
            <a:ext cx="6555347" cy="5546047"/>
          </a:xfrm>
        </p:spPr>
        <p:txBody>
          <a:bodyPr anchor="ctr">
            <a:normAutofit/>
          </a:bodyPr>
          <a:lstStyle/>
          <a:p>
            <a:r>
              <a:rPr lang="en-US" sz="2000"/>
              <a:t>History &amp; development of </a:t>
            </a:r>
            <a:r>
              <a:rPr lang="en-US" sz="2000" b="1" u="sng"/>
              <a:t>5 major traditions </a:t>
            </a:r>
            <a:r>
              <a:rPr lang="en-US" sz="2000"/>
              <a:t>in personality assessment that address</a:t>
            </a:r>
          </a:p>
          <a:p>
            <a:r>
              <a:rPr lang="en-US" sz="2000"/>
              <a:t>“</a:t>
            </a:r>
            <a:r>
              <a:rPr lang="en-US" sz="2000" i="1"/>
              <a:t>What is personality?”</a:t>
            </a:r>
          </a:p>
          <a:p>
            <a:r>
              <a:rPr lang="en-US" sz="2000" i="1"/>
              <a:t>“How should we measure it?”</a:t>
            </a:r>
          </a:p>
          <a:p>
            <a:r>
              <a:rPr lang="en-US" sz="2000" i="1"/>
              <a:t>“What should we measure?” </a:t>
            </a:r>
            <a:r>
              <a:rPr lang="en-US" sz="2000"/>
              <a:t>(p.1)</a:t>
            </a:r>
          </a:p>
          <a:p>
            <a:pPr marL="0" indent="0">
              <a:buNone/>
            </a:pPr>
            <a:endParaRPr lang="en-US" sz="2000"/>
          </a:p>
          <a:p>
            <a:r>
              <a:rPr lang="en-US" sz="2000"/>
              <a:t>Borrowed from Thomas Kuhn (1962/2012) </a:t>
            </a:r>
            <a:r>
              <a:rPr lang="en-US" sz="2000" i="1"/>
              <a:t>The Structure of Scientific Revolutions</a:t>
            </a:r>
          </a:p>
          <a:p>
            <a:pPr marL="0" indent="0">
              <a:buNone/>
            </a:pPr>
            <a:r>
              <a:rPr lang="en-US" sz="2000"/>
              <a:t> </a:t>
            </a:r>
          </a:p>
        </p:txBody>
      </p:sp>
    </p:spTree>
    <p:extLst>
      <p:ext uri="{BB962C8B-B14F-4D97-AF65-F5344CB8AC3E}">
        <p14:creationId xmlns:p14="http://schemas.microsoft.com/office/powerpoint/2010/main" val="24946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24568"/>
            <a:ext cx="3766457" cy="5412920"/>
          </a:xfrm>
        </p:spPr>
        <p:txBody>
          <a:bodyPr>
            <a:normAutofit/>
          </a:bodyPr>
          <a:lstStyle/>
          <a:p>
            <a:r>
              <a:rPr lang="en-US" b="1">
                <a:solidFill>
                  <a:srgbClr val="FFFFFF"/>
                </a:solidFill>
              </a:rPr>
              <a:t>Wiggins (2003): 5 Assessment Paradigms</a:t>
            </a:r>
          </a:p>
        </p:txBody>
      </p:sp>
      <p:sp>
        <p:nvSpPr>
          <p:cNvPr id="3" name="Content Placeholder 2"/>
          <p:cNvSpPr>
            <a:spLocks noGrp="1"/>
          </p:cNvSpPr>
          <p:nvPr>
            <p:ph idx="1"/>
          </p:nvPr>
        </p:nvSpPr>
        <p:spPr>
          <a:xfrm>
            <a:off x="5600700" y="624568"/>
            <a:ext cx="5753098" cy="5412920"/>
          </a:xfrm>
        </p:spPr>
        <p:txBody>
          <a:bodyPr anchor="ctr">
            <a:normAutofit/>
          </a:bodyPr>
          <a:lstStyle/>
          <a:p>
            <a:r>
              <a:rPr lang="en-US" sz="2200" b="1"/>
              <a:t>Psychodynamic </a:t>
            </a:r>
            <a:r>
              <a:rPr lang="en-US" sz="2200"/>
              <a:t>(Freud; unconscious conflict)</a:t>
            </a:r>
          </a:p>
          <a:p>
            <a:r>
              <a:rPr lang="en-US" sz="2200" b="1"/>
              <a:t>Personological </a:t>
            </a:r>
            <a:r>
              <a:rPr lang="en-US" sz="2200"/>
              <a:t>(Henry Murray; life history data)</a:t>
            </a:r>
          </a:p>
          <a:p>
            <a:r>
              <a:rPr lang="en-US" sz="2200" b="1"/>
              <a:t>Interpersonal </a:t>
            </a:r>
            <a:r>
              <a:rPr lang="en-US" sz="2200"/>
              <a:t>(Harry S. Sullivan; interpersonal)</a:t>
            </a:r>
          </a:p>
          <a:p>
            <a:r>
              <a:rPr lang="en-US" sz="2200" b="1"/>
              <a:t>Multivariate </a:t>
            </a:r>
            <a:r>
              <a:rPr lang="en-US" sz="2200"/>
              <a:t>(Sir Francis Galton; differential psychology; Big-5, FFM)</a:t>
            </a:r>
          </a:p>
          <a:p>
            <a:r>
              <a:rPr lang="en-US" sz="2200" b="1"/>
              <a:t>Empirical </a:t>
            </a:r>
            <a:r>
              <a:rPr lang="en-US" sz="2200"/>
              <a:t>(Kraepelin [diagnostic constructs]; </a:t>
            </a:r>
            <a:r>
              <a:rPr lang="en-US" sz="2200" i="1"/>
              <a:t>MMPI/MMPI-2</a:t>
            </a:r>
            <a:r>
              <a:rPr lang="en-US" sz="2200"/>
              <a:t>)*</a:t>
            </a:r>
          </a:p>
          <a:p>
            <a:endParaRPr lang="en-US" sz="2200"/>
          </a:p>
          <a:p>
            <a:pPr marL="0" indent="0">
              <a:buNone/>
            </a:pPr>
            <a:r>
              <a:rPr lang="en-US" sz="2200" i="1"/>
              <a:t>*Does </a:t>
            </a:r>
            <a:r>
              <a:rPr lang="en-US" sz="2200" b="1" i="1"/>
              <a:t>not</a:t>
            </a:r>
            <a:r>
              <a:rPr lang="en-US" sz="2200" i="1"/>
              <a:t> mean other paradigms not “empirical”</a:t>
            </a:r>
          </a:p>
          <a:p>
            <a:pPr marL="0" indent="0">
              <a:buNone/>
            </a:pPr>
            <a:endParaRPr lang="en-US" sz="2200" i="1"/>
          </a:p>
          <a:p>
            <a:pPr marL="0" indent="0">
              <a:buNone/>
            </a:pPr>
            <a:r>
              <a:rPr lang="en-US" sz="2200" i="1"/>
              <a:t>*Wiggins emphasizes psychiatric diagnoses and empirical keying of MMPI for Empirical Paradigm</a:t>
            </a:r>
          </a:p>
          <a:p>
            <a:pPr marL="0" indent="0">
              <a:buNone/>
            </a:pPr>
            <a:endParaRPr lang="en-US" sz="2200"/>
          </a:p>
          <a:p>
            <a:pPr marL="0" indent="0">
              <a:buNone/>
            </a:pPr>
            <a:endParaRPr lang="en-US" sz="2200" i="1"/>
          </a:p>
        </p:txBody>
      </p:sp>
      <p:sp>
        <p:nvSpPr>
          <p:cNvPr id="4" name="Footer Placeholder 3"/>
          <p:cNvSpPr>
            <a:spLocks noGrp="1"/>
          </p:cNvSpPr>
          <p:nvPr>
            <p:ph type="ftr" sz="quarter" idx="11"/>
          </p:nvPr>
        </p:nvSpPr>
        <p:spPr>
          <a:xfrm>
            <a:off x="5600700" y="6356350"/>
            <a:ext cx="427355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"What do we know when we know a person?"</a:t>
            </a:r>
          </a:p>
        </p:txBody>
      </p:sp>
    </p:spTree>
    <p:extLst>
      <p:ext uri="{BB962C8B-B14F-4D97-AF65-F5344CB8AC3E}">
        <p14:creationId xmlns:p14="http://schemas.microsoft.com/office/powerpoint/2010/main" val="277429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18434" name="Rectangle 2"/>
          <p:cNvSpPr>
            <a:spLocks noGrp="1" noChangeArrowheads="1"/>
          </p:cNvSpPr>
          <p:nvPr>
            <p:ph type="title"/>
          </p:nvPr>
        </p:nvSpPr>
        <p:spPr>
          <a:xfrm>
            <a:off x="535020" y="685800"/>
            <a:ext cx="2780271" cy="5105400"/>
          </a:xfrm>
        </p:spPr>
        <p:txBody>
          <a:bodyPr>
            <a:normAutofit/>
          </a:bodyPr>
          <a:lstStyle/>
          <a:p>
            <a:pPr eaLnBrk="1" hangingPunct="1"/>
            <a:r>
              <a:rPr lang="en-US" altLang="en-US" sz="4000" b="1">
                <a:solidFill>
                  <a:srgbClr val="FFFFFF"/>
                </a:solidFill>
              </a:rPr>
              <a:t>Wiggins (2003) - </a:t>
            </a:r>
            <a:r>
              <a:rPr lang="en-US" altLang="en-US" sz="4000" b="1" u="sng">
                <a:solidFill>
                  <a:srgbClr val="FFFFFF"/>
                </a:solidFill>
              </a:rPr>
              <a:t>Assessment paradigms have:</a:t>
            </a:r>
            <a:endParaRPr lang="en-US" altLang="en-US" sz="4000" b="1" i="1" u="sng">
              <a:solidFill>
                <a:srgbClr val="FFFFFF"/>
              </a:solidFill>
            </a:endParaRPr>
          </a:p>
        </p:txBody>
      </p:sp>
      <p:sp>
        <p:nvSpPr>
          <p:cNvPr id="2" name="Footer Placeholder 1"/>
          <p:cNvSpPr>
            <a:spLocks noGrp="1"/>
          </p:cNvSpPr>
          <p:nvPr>
            <p:ph type="ftr" sz="quarter" idx="11"/>
          </p:nvPr>
        </p:nvSpPr>
        <p:spPr>
          <a:xfrm>
            <a:off x="5752105" y="6309360"/>
            <a:ext cx="389894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"What do we know when we know a person?"</a:t>
            </a:r>
          </a:p>
        </p:txBody>
      </p:sp>
      <p:graphicFrame>
        <p:nvGraphicFramePr>
          <p:cNvPr id="18437" name="Rectangle 3">
            <a:extLst>
              <a:ext uri="{FF2B5EF4-FFF2-40B4-BE49-F238E27FC236}">
                <a16:creationId xmlns:a16="http://schemas.microsoft.com/office/drawing/2014/main" id="{7C8765BD-35B4-4F4D-9A22-7B1968FC03D7}"/>
              </a:ext>
            </a:extLst>
          </p:cNvPr>
          <p:cNvGraphicFramePr/>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478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75A18E-5032-4682-B7AC-3A48D442F0F6}"/>
              </a:ext>
            </a:extLst>
          </p:cNvPr>
          <p:cNvSpPr>
            <a:spLocks noGrp="1"/>
          </p:cNvSpPr>
          <p:nvPr>
            <p:ph type="title"/>
          </p:nvPr>
        </p:nvSpPr>
        <p:spPr>
          <a:xfrm>
            <a:off x="524741" y="620392"/>
            <a:ext cx="3808268" cy="5504688"/>
          </a:xfrm>
        </p:spPr>
        <p:txBody>
          <a:bodyPr>
            <a:normAutofit/>
          </a:bodyPr>
          <a:lstStyle/>
          <a:p>
            <a:r>
              <a:rPr lang="en-US" sz="6000" b="1" i="1">
                <a:solidFill>
                  <a:schemeClr val="bg1"/>
                </a:solidFill>
              </a:rPr>
              <a:t>Tacit metaphors of the 5 paradigms</a:t>
            </a:r>
          </a:p>
        </p:txBody>
      </p:sp>
      <p:sp>
        <p:nvSpPr>
          <p:cNvPr id="4" name="Footer Placeholder 3">
            <a:extLst>
              <a:ext uri="{FF2B5EF4-FFF2-40B4-BE49-F238E27FC236}">
                <a16:creationId xmlns:a16="http://schemas.microsoft.com/office/drawing/2014/main" id="{58341AB2-FCBB-4727-8EB1-271C78E45B68}"/>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C/TA Madeline-2.0: Paradigms, Person, Shadow of the Object</a:t>
            </a:r>
          </a:p>
        </p:txBody>
      </p:sp>
      <p:graphicFrame>
        <p:nvGraphicFramePr>
          <p:cNvPr id="6" name="Content Placeholder 2"/>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396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Basic Assumptions </a:t>
            </a:r>
            <a:r>
              <a:rPr lang="en-US" sz="3600" b="1" dirty="0"/>
              <a:t>of Psychodynamic Approaches  to Psychopathology </a:t>
            </a:r>
            <a:r>
              <a:rPr lang="en-US" sz="2700" dirty="0"/>
              <a:t>(Luyten et al 2015)</a:t>
            </a:r>
          </a:p>
        </p:txBody>
      </p:sp>
      <p:sp>
        <p:nvSpPr>
          <p:cNvPr id="3" name="Content Placeholder 2"/>
          <p:cNvSpPr>
            <a:spLocks noGrp="1"/>
          </p:cNvSpPr>
          <p:nvPr>
            <p:ph idx="1"/>
          </p:nvPr>
        </p:nvSpPr>
        <p:spPr/>
        <p:txBody>
          <a:bodyPr>
            <a:normAutofit/>
          </a:bodyPr>
          <a:lstStyle/>
          <a:p>
            <a:r>
              <a:rPr lang="en-US" b="1" dirty="0"/>
              <a:t>Developmental perspective</a:t>
            </a:r>
            <a:endParaRPr lang="en-US" dirty="0"/>
          </a:p>
          <a:p>
            <a:r>
              <a:rPr lang="en-US" b="1" dirty="0"/>
              <a:t>Unconscious motivation &amp; intentionality</a:t>
            </a:r>
            <a:endParaRPr lang="en-US" dirty="0"/>
          </a:p>
          <a:p>
            <a:r>
              <a:rPr lang="en-US" b="1" dirty="0"/>
              <a:t>Transference</a:t>
            </a:r>
            <a:r>
              <a:rPr lang="en-US" dirty="0"/>
              <a:t> </a:t>
            </a:r>
          </a:p>
          <a:p>
            <a:r>
              <a:rPr lang="en-US" b="1" dirty="0"/>
              <a:t>Person-oriented perspective </a:t>
            </a:r>
            <a:endParaRPr lang="en-US" dirty="0"/>
          </a:p>
          <a:p>
            <a:r>
              <a:rPr lang="en-US" b="1" dirty="0"/>
              <a:t>Recognition of complexity </a:t>
            </a:r>
            <a:endParaRPr lang="en-US" dirty="0"/>
          </a:p>
          <a:p>
            <a:r>
              <a:rPr lang="en-US" b="1" dirty="0"/>
              <a:t>Focus on the inner world and psychological causality</a:t>
            </a:r>
            <a:endParaRPr lang="en-US" dirty="0"/>
          </a:p>
          <a:p>
            <a:r>
              <a:rPr lang="en-US" b="1" dirty="0"/>
              <a:t>Continuity between normal &amp; disrupted personality development</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"What do we know when we know a person?"</a:t>
            </a:r>
          </a:p>
        </p:txBody>
      </p:sp>
    </p:spTree>
    <p:extLst>
      <p:ext uri="{BB962C8B-B14F-4D97-AF65-F5344CB8AC3E}">
        <p14:creationId xmlns:p14="http://schemas.microsoft.com/office/powerpoint/2010/main" val="2469046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Psychodynamic Markers</a:t>
            </a:r>
            <a:br>
              <a:rPr lang="en-US" sz="4000" b="1">
                <a:solidFill>
                  <a:srgbClr val="FFFFFF"/>
                </a:solidFill>
              </a:rPr>
            </a:br>
            <a:r>
              <a:rPr lang="en-US" sz="4000">
                <a:solidFill>
                  <a:srgbClr val="FFFFFF"/>
                </a:solidFill>
              </a:rPr>
              <a:t>Wiggins’ (2003) </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6503158" y="649480"/>
            <a:ext cx="4862447" cy="5546047"/>
          </a:xfrm>
        </p:spPr>
        <p:txBody>
          <a:bodyPr anchor="ctr">
            <a:normAutofit/>
          </a:bodyPr>
          <a:lstStyle/>
          <a:p>
            <a:pPr marL="0" indent="0">
              <a:buNone/>
            </a:pPr>
            <a:r>
              <a:rPr lang="en-US" altLang="en-US" sz="1700" b="1"/>
              <a:t>                                             Range &amp; Focus</a:t>
            </a:r>
            <a:r>
              <a:rPr lang="en-US" altLang="en-US" sz="1700"/>
              <a:t>: </a:t>
            </a:r>
          </a:p>
          <a:p>
            <a:pPr marL="0" indent="0">
              <a:buNone/>
            </a:pPr>
            <a:r>
              <a:rPr lang="en-US" altLang="en-US" sz="1700"/>
              <a:t>Intrapsychic with interpersonal “transference template,” behavior multiply determined, character structure (</a:t>
            </a:r>
            <a:r>
              <a:rPr lang="en-US" altLang="en-US" sz="1700" i="1"/>
              <a:t>Neurotic Styles</a:t>
            </a:r>
            <a:r>
              <a:rPr lang="en-US" altLang="en-US" sz="1700"/>
              <a:t>, Shapiro [1965])</a:t>
            </a:r>
          </a:p>
          <a:p>
            <a:pPr marL="0" indent="0">
              <a:buNone/>
            </a:pPr>
            <a:r>
              <a:rPr lang="en-US" altLang="en-US" sz="1700" b="1"/>
              <a:t>                                             Instruments</a:t>
            </a:r>
            <a:r>
              <a:rPr lang="en-US" altLang="en-US" sz="1700"/>
              <a:t>:  </a:t>
            </a:r>
          </a:p>
          <a:p>
            <a:pPr marL="0" indent="0">
              <a:buNone/>
            </a:pPr>
            <a:r>
              <a:rPr lang="en-US" altLang="en-US" sz="1700"/>
              <a:t>Test battery (structured to less-structured); Menninger-Yale Battery</a:t>
            </a:r>
          </a:p>
          <a:p>
            <a:pPr marL="0" indent="0">
              <a:buNone/>
            </a:pPr>
            <a:r>
              <a:rPr lang="en-US" altLang="en-US" sz="1700" b="1"/>
              <a:t>                                    Concepts / Models of Mind</a:t>
            </a:r>
            <a:r>
              <a:rPr lang="en-US" altLang="en-US" sz="1700"/>
              <a:t>: </a:t>
            </a:r>
          </a:p>
          <a:p>
            <a:pPr marL="0" indent="0">
              <a:buNone/>
            </a:pPr>
            <a:r>
              <a:rPr lang="en-US" altLang="en-US" sz="1700"/>
              <a:t>ego psychology, defense mechanisms, level of functioning, anaclitic-introjective, developmental lines, object representations /relations, attachment, “action language” (Schafer, 1976)  </a:t>
            </a:r>
          </a:p>
          <a:p>
            <a:pPr marL="0" indent="0">
              <a:buNone/>
            </a:pPr>
            <a:r>
              <a:rPr lang="en-US" altLang="en-US" sz="1700" b="1"/>
              <a:t>                                          Educational Pedigree</a:t>
            </a:r>
            <a:r>
              <a:rPr lang="en-US" altLang="en-US" sz="1700"/>
              <a:t>: </a:t>
            </a:r>
          </a:p>
          <a:p>
            <a:pPr marL="0" indent="0">
              <a:buNone/>
            </a:pPr>
            <a:r>
              <a:rPr lang="en-US" altLang="en-US" sz="1700"/>
              <a:t>Blatt &amp; Behrends- represent Menninger-Yale tradition of Rapaport, Gill, &amp; Schafer (1946)</a:t>
            </a:r>
          </a:p>
        </p:txBody>
      </p:sp>
    </p:spTree>
    <p:extLst>
      <p:ext uri="{BB962C8B-B14F-4D97-AF65-F5344CB8AC3E}">
        <p14:creationId xmlns:p14="http://schemas.microsoft.com/office/powerpoint/2010/main" val="33606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0548" y="637763"/>
            <a:ext cx="4940644" cy="1267237"/>
          </a:xfrm>
        </p:spPr>
        <p:txBody>
          <a:bodyPr anchor="t">
            <a:normAutofit/>
          </a:bodyPr>
          <a:lstStyle/>
          <a:p>
            <a:r>
              <a:rPr lang="en-US" sz="2200" b="1">
                <a:solidFill>
                  <a:schemeClr val="bg1"/>
                </a:solidFill>
              </a:rPr>
              <a:t>“Madeline” Evaluation: Behrends &amp; Blatt- </a:t>
            </a:r>
            <a:br>
              <a:rPr lang="en-US" sz="2200" b="1">
                <a:solidFill>
                  <a:schemeClr val="bg1"/>
                </a:solidFill>
              </a:rPr>
            </a:br>
            <a:r>
              <a:rPr lang="en-US" sz="2200" b="1">
                <a:solidFill>
                  <a:schemeClr val="bg1"/>
                </a:solidFill>
              </a:rPr>
              <a:t>                </a:t>
            </a:r>
            <a:r>
              <a:rPr lang="en-US" sz="2200" b="1" i="1">
                <a:solidFill>
                  <a:schemeClr val="bg1"/>
                </a:solidFill>
              </a:rPr>
              <a:t>Stated Assumptions </a:t>
            </a:r>
            <a:r>
              <a:rPr lang="en-US" sz="2200">
                <a:solidFill>
                  <a:schemeClr val="bg1"/>
                </a:solidFill>
              </a:rPr>
              <a:t>(pp 226-227)</a:t>
            </a:r>
          </a:p>
        </p:txBody>
      </p:sp>
      <p:sp>
        <p:nvSpPr>
          <p:cNvPr id="5" name="Footer Placeholder 4"/>
          <p:cNvSpPr>
            <a:spLocks noGrp="1"/>
          </p:cNvSpPr>
          <p:nvPr>
            <p:ph type="ftr" sz="quarter" idx="11"/>
          </p:nvPr>
        </p:nvSpPr>
        <p:spPr>
          <a:xfrm rot="5400000">
            <a:off x="-349845" y="5226028"/>
            <a:ext cx="1663495" cy="313512"/>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"What do we know when we know a person?"</a:t>
            </a: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30" y="0"/>
            <a:ext cx="465736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7E45F96-1292-4827-BBD9-CC1AE3B23B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16235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494" b="-5"/>
          <a:stretch/>
        </p:blipFill>
        <p:spPr>
          <a:xfrm>
            <a:off x="1150547" y="1991436"/>
            <a:ext cx="5732651" cy="4223096"/>
          </a:xfrm>
          <a:prstGeom prst="rect">
            <a:avLst/>
          </a:prstGeom>
        </p:spPr>
      </p:pic>
      <p:sp>
        <p:nvSpPr>
          <p:cNvPr id="3" name="Content Placeholder 2"/>
          <p:cNvSpPr>
            <a:spLocks noGrp="1"/>
          </p:cNvSpPr>
          <p:nvPr>
            <p:ph idx="1"/>
          </p:nvPr>
        </p:nvSpPr>
        <p:spPr>
          <a:xfrm>
            <a:off x="8128990" y="1830086"/>
            <a:ext cx="2880334" cy="4384445"/>
          </a:xfrm>
        </p:spPr>
        <p:txBody>
          <a:bodyPr>
            <a:normAutofit/>
          </a:bodyPr>
          <a:lstStyle/>
          <a:p>
            <a:pPr marL="0" indent="0">
              <a:buNone/>
            </a:pPr>
            <a:r>
              <a:rPr lang="en-US" sz="1900"/>
              <a:t> Understanding achieved through --</a:t>
            </a:r>
          </a:p>
          <a:p>
            <a:r>
              <a:rPr lang="en-US" sz="1900"/>
              <a:t> </a:t>
            </a:r>
            <a:r>
              <a:rPr lang="en-US" sz="1900" b="1"/>
              <a:t>test scores</a:t>
            </a:r>
          </a:p>
          <a:p>
            <a:r>
              <a:rPr lang="en-US" sz="1900" b="1"/>
              <a:t> content/themes</a:t>
            </a:r>
          </a:p>
          <a:p>
            <a:r>
              <a:rPr lang="en-US" sz="1900" b="1"/>
              <a:t> style of verbalization</a:t>
            </a:r>
          </a:p>
          <a:p>
            <a:r>
              <a:rPr lang="en-US" sz="1900" b="1"/>
              <a:t>interpersonal relationship (including Examiner’s empathic cues)</a:t>
            </a:r>
          </a:p>
          <a:p>
            <a:pPr marL="0" indent="0">
              <a:buNone/>
            </a:pPr>
            <a:endParaRPr lang="en-US" sz="1900"/>
          </a:p>
          <a:p>
            <a:r>
              <a:rPr lang="en-US" sz="1900" b="1" i="1"/>
              <a:t>observed systematically across different levels of organization &amp; structure</a:t>
            </a:r>
          </a:p>
        </p:txBody>
      </p:sp>
    </p:spTree>
    <p:extLst>
      <p:ext uri="{BB962C8B-B14F-4D97-AF65-F5344CB8AC3E}">
        <p14:creationId xmlns:p14="http://schemas.microsoft.com/office/powerpoint/2010/main" val="360250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215393-A847-477B-BDA7-EC5206000FC2}"/>
              </a:ext>
            </a:extLst>
          </p:cNvPr>
          <p:cNvSpPr txBox="1"/>
          <p:nvPr/>
        </p:nvSpPr>
        <p:spPr>
          <a:xfrm>
            <a:off x="4965431" y="2438400"/>
            <a:ext cx="6586489" cy="3785419"/>
          </a:xfr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Objectives: this seminar will provide a basis to:</a:t>
            </a: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Describe similarities and differences of different paradigms of personality assessment.</a:t>
            </a: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State personality features that were stable and those that changed over time in this 20-year longitudinal case history.</a:t>
            </a: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Identify key aspects of the therapeutic assessment frame for appraising persons.</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Recognize common expressions of the core idiographic “stamp” of a person evident via different assessment instruments including the instrument of intersubjectivity, experience, and narrative modes of appraisals.  </a:t>
            </a:r>
          </a:p>
        </p:txBody>
      </p:sp>
      <p:pic>
        <p:nvPicPr>
          <p:cNvPr id="2" name="Picture 1">
            <a:extLst>
              <a:ext uri="{FF2B5EF4-FFF2-40B4-BE49-F238E27FC236}">
                <a16:creationId xmlns:a16="http://schemas.microsoft.com/office/drawing/2014/main" id="{6FA04866-4A04-4D5E-9A47-F8FE580975DF}"/>
              </a:ext>
            </a:extLst>
          </p:cNvPr>
          <p:cNvPicPr>
            <a:picLocks noChangeAspect="1"/>
          </p:cNvPicPr>
          <p:nvPr/>
        </p:nvPicPr>
        <p:blipFill rotWithShape="1">
          <a:blip r:embed="rId2"/>
          <a:srcRect t="4947" r="-1" b="-1"/>
          <a:stretch/>
        </p:blipFill>
        <p:spPr>
          <a:xfrm>
            <a:off x="159119" y="1835813"/>
            <a:ext cx="2377440" cy="3517260"/>
          </a:xfrm>
          <a:prstGeom prst="rect">
            <a:avLst/>
          </a:prstGeom>
          <a:effectLst/>
        </p:spPr>
      </p:pic>
      <p:cxnSp>
        <p:nvCxnSpPr>
          <p:cNvPr id="27"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99C3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FC3B299-8934-4145-8189-0BCBB7800CA7}"/>
              </a:ext>
            </a:extLst>
          </p:cNvPr>
          <p:cNvPicPr>
            <a:picLocks noChangeAspect="1"/>
          </p:cNvPicPr>
          <p:nvPr/>
        </p:nvPicPr>
        <p:blipFill>
          <a:blip r:embed="rId3"/>
          <a:stretch>
            <a:fillRect/>
          </a:stretch>
        </p:blipFill>
        <p:spPr>
          <a:xfrm>
            <a:off x="2708910" y="1765643"/>
            <a:ext cx="2141620" cy="3657600"/>
          </a:xfrm>
          <a:prstGeom prst="rect">
            <a:avLst/>
          </a:prstGeom>
        </p:spPr>
      </p:pic>
    </p:spTree>
    <p:extLst>
      <p:ext uri="{BB962C8B-B14F-4D97-AF65-F5344CB8AC3E}">
        <p14:creationId xmlns:p14="http://schemas.microsoft.com/office/powerpoint/2010/main" val="239990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396" y="586855"/>
            <a:ext cx="4230100" cy="3387497"/>
          </a:xfrm>
        </p:spPr>
        <p:txBody>
          <a:bodyPr anchor="b">
            <a:normAutofit/>
          </a:bodyPr>
          <a:lstStyle/>
          <a:p>
            <a:pPr algn="r"/>
            <a:r>
              <a:rPr lang="en-US" sz="3700" b="1">
                <a:solidFill>
                  <a:srgbClr val="FFFFFF"/>
                </a:solidFill>
              </a:rPr>
              <a:t>What do we know when we know a person?</a:t>
            </a:r>
            <a:br>
              <a:rPr lang="en-US" sz="3700" b="1">
                <a:solidFill>
                  <a:srgbClr val="FFFFFF"/>
                </a:solidFill>
              </a:rPr>
            </a:br>
            <a:r>
              <a:rPr lang="en-US" sz="3700">
                <a:solidFill>
                  <a:srgbClr val="FFFFFF"/>
                </a:solidFill>
              </a:rPr>
              <a:t>          </a:t>
            </a:r>
            <a:r>
              <a:rPr lang="en-US" sz="3700" b="1">
                <a:solidFill>
                  <a:srgbClr val="FFFFFF"/>
                </a:solidFill>
              </a:rPr>
              <a:t>The </a:t>
            </a:r>
            <a:r>
              <a:rPr lang="en-US" sz="3700" b="1" i="1">
                <a:solidFill>
                  <a:srgbClr val="FFFFFF"/>
                </a:solidFill>
              </a:rPr>
              <a:t>Menninger-Yale</a:t>
            </a:r>
            <a:r>
              <a:rPr lang="en-US" sz="3700" b="1">
                <a:solidFill>
                  <a:srgbClr val="FFFFFF"/>
                </a:solidFill>
              </a:rPr>
              <a:t> Report Format’s answer:</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6503158" y="649480"/>
            <a:ext cx="4862447" cy="5546047"/>
          </a:xfrm>
        </p:spPr>
        <p:txBody>
          <a:bodyPr anchor="ctr">
            <a:normAutofit/>
          </a:bodyPr>
          <a:lstStyle/>
          <a:p>
            <a:r>
              <a:rPr lang="en-US" sz="2000"/>
              <a:t>Introduction, Procedures Administered, Observations</a:t>
            </a:r>
          </a:p>
          <a:p>
            <a:r>
              <a:rPr lang="en-US" sz="2000"/>
              <a:t>Diagnostic Understanding</a:t>
            </a:r>
          </a:p>
          <a:p>
            <a:r>
              <a:rPr lang="en-US" sz="2000"/>
              <a:t>Experience of Self &amp; Other</a:t>
            </a:r>
          </a:p>
          <a:p>
            <a:r>
              <a:rPr lang="en-US" sz="2000"/>
              <a:t>Intellectual Functioning</a:t>
            </a:r>
          </a:p>
          <a:p>
            <a:r>
              <a:rPr lang="en-US" sz="2000"/>
              <a:t>Action &amp; Thought</a:t>
            </a:r>
          </a:p>
          <a:p>
            <a:r>
              <a:rPr lang="en-US" sz="2000"/>
              <a:t>Affect &amp; Organization</a:t>
            </a:r>
          </a:p>
          <a:p>
            <a:r>
              <a:rPr lang="en-US" sz="2000"/>
              <a:t>Treatment Recommendations</a:t>
            </a:r>
          </a:p>
          <a:p>
            <a:pPr marL="0" indent="0">
              <a:buNone/>
            </a:pPr>
            <a:endParaRPr lang="en-US" sz="2000"/>
          </a:p>
          <a:p>
            <a:pPr marL="0" indent="0">
              <a:buNone/>
            </a:pPr>
            <a:r>
              <a:rPr lang="en-US" sz="2000"/>
              <a:t>Appelbaum, S.A. (1972). A method of reporting psychological test findings. </a:t>
            </a:r>
          </a:p>
          <a:p>
            <a:pPr marL="0" indent="0">
              <a:buNone/>
            </a:pPr>
            <a:r>
              <a:rPr lang="en-US" sz="2000" i="1"/>
              <a:t>Bulletin of the Menninger Clinic</a:t>
            </a:r>
            <a:r>
              <a:rPr lang="en-US" sz="2000"/>
              <a:t>, Vol </a:t>
            </a:r>
            <a:r>
              <a:rPr lang="en-US" sz="2000" i="1"/>
              <a:t>36</a:t>
            </a:r>
            <a:r>
              <a:rPr lang="en-US" sz="2000"/>
              <a:t>(5), Sep 1972, 535-545.</a:t>
            </a:r>
          </a:p>
          <a:p>
            <a:endParaRPr lang="en-US" sz="2000"/>
          </a:p>
        </p:txBody>
      </p:sp>
    </p:spTree>
    <p:extLst>
      <p:ext uri="{BB962C8B-B14F-4D97-AF65-F5344CB8AC3E}">
        <p14:creationId xmlns:p14="http://schemas.microsoft.com/office/powerpoint/2010/main" val="430947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371D-7A79-42BD-84EB-C4AD4856843D}"/>
              </a:ext>
            </a:extLst>
          </p:cNvPr>
          <p:cNvSpPr>
            <a:spLocks noGrp="1"/>
          </p:cNvSpPr>
          <p:nvPr>
            <p:ph type="title"/>
          </p:nvPr>
        </p:nvSpPr>
        <p:spPr>
          <a:xfrm>
            <a:off x="4965430" y="629268"/>
            <a:ext cx="6586491" cy="1286160"/>
          </a:xfrm>
        </p:spPr>
        <p:txBody>
          <a:bodyPr anchor="b">
            <a:normAutofit/>
          </a:bodyPr>
          <a:lstStyle/>
          <a:p>
            <a:r>
              <a:rPr lang="en-US" sz="4100" b="1" dirty="0"/>
              <a:t>Dan McAdams: Personological Paradigm</a:t>
            </a:r>
          </a:p>
        </p:txBody>
      </p:sp>
      <p:sp>
        <p:nvSpPr>
          <p:cNvPr id="3" name="Content Placeholder 2">
            <a:extLst>
              <a:ext uri="{FF2B5EF4-FFF2-40B4-BE49-F238E27FC236}">
                <a16:creationId xmlns:a16="http://schemas.microsoft.com/office/drawing/2014/main" id="{40341F39-0659-4EFD-9E1C-2B527C0DB285}"/>
              </a:ext>
            </a:extLst>
          </p:cNvPr>
          <p:cNvSpPr>
            <a:spLocks noGrp="1"/>
          </p:cNvSpPr>
          <p:nvPr>
            <p:ph idx="1"/>
          </p:nvPr>
        </p:nvSpPr>
        <p:spPr>
          <a:xfrm>
            <a:off x="4965431" y="2438400"/>
            <a:ext cx="6586489" cy="3785419"/>
          </a:xfrm>
        </p:spPr>
        <p:txBody>
          <a:bodyPr>
            <a:normAutofit/>
          </a:bodyPr>
          <a:lstStyle/>
          <a:p>
            <a:pPr marL="0" indent="0">
              <a:buNone/>
            </a:pPr>
            <a:r>
              <a:rPr lang="en-US" sz="2000"/>
              <a:t>3-hour interview at Northwestern</a:t>
            </a:r>
          </a:p>
          <a:p>
            <a:r>
              <a:rPr lang="en-US" sz="2000" u="sng"/>
              <a:t>Life Story Interview</a:t>
            </a:r>
          </a:p>
          <a:p>
            <a:r>
              <a:rPr lang="en-US" sz="2000"/>
              <a:t>Key Scenes: High Point, Low Point, Turning Points, Early memories, Adolescent Memory, Adulthood Memory</a:t>
            </a:r>
          </a:p>
          <a:p>
            <a:r>
              <a:rPr lang="en-US" sz="2000"/>
              <a:t>Greatest Challenges</a:t>
            </a:r>
          </a:p>
          <a:p>
            <a:r>
              <a:rPr lang="en-US" sz="2000"/>
              <a:t>Greatest Positive and Negative Characteristics</a:t>
            </a:r>
          </a:p>
          <a:p>
            <a:r>
              <a:rPr lang="en-US" sz="2000"/>
              <a:t>Projection for Future Chapters of Life</a:t>
            </a:r>
          </a:p>
          <a:p>
            <a:r>
              <a:rPr lang="en-US" sz="2000"/>
              <a:t>Basic Values &amp; Beliefs</a:t>
            </a:r>
          </a:p>
          <a:p>
            <a:r>
              <a:rPr lang="en-US" sz="2000"/>
              <a:t>Central Theme (“survival”)</a:t>
            </a:r>
          </a:p>
        </p:txBody>
      </p:sp>
      <p:pic>
        <p:nvPicPr>
          <p:cNvPr id="4" name="Picture 3" descr="A person wearing glasses&#10;&#10;Description automatically generated with low confidence">
            <a:extLst>
              <a:ext uri="{FF2B5EF4-FFF2-40B4-BE49-F238E27FC236}">
                <a16:creationId xmlns:a16="http://schemas.microsoft.com/office/drawing/2014/main" id="{C092B650-598D-4BC0-B4F6-4D4F5543A252}"/>
              </a:ext>
            </a:extLst>
          </p:cNvPr>
          <p:cNvPicPr>
            <a:picLocks noChangeAspect="1"/>
          </p:cNvPicPr>
          <p:nvPr/>
        </p:nvPicPr>
        <p:blipFill rotWithShape="1">
          <a:blip r:embed="rId2"/>
          <a:srcRect l="4998" r="10704" b="2"/>
          <a:stretch/>
        </p:blipFill>
        <p:spPr>
          <a:xfrm>
            <a:off x="20" y="10"/>
            <a:ext cx="4635571" cy="6857990"/>
          </a:xfrm>
          <a:prstGeom prst="rect">
            <a:avLst/>
          </a:prstGeom>
          <a:effectLst/>
        </p:spPr>
      </p:pic>
      <p:cxnSp>
        <p:nvCxnSpPr>
          <p:cNvPr id="34"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DD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69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b="1" u="sng">
                <a:solidFill>
                  <a:srgbClr val="FFFFFF"/>
                </a:solidFill>
              </a:rPr>
              <a:t>History</a:t>
            </a:r>
            <a:r>
              <a:rPr lang="en-US" sz="4000" b="1">
                <a:solidFill>
                  <a:srgbClr val="FFFFFF"/>
                </a:solidFill>
              </a:rPr>
              <a:t>:  Dan McAdams</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6503158" y="649480"/>
            <a:ext cx="4862447" cy="5546047"/>
          </a:xfrm>
        </p:spPr>
        <p:txBody>
          <a:bodyPr anchor="ctr">
            <a:normAutofit/>
          </a:bodyPr>
          <a:lstStyle/>
          <a:p>
            <a:r>
              <a:rPr lang="en-US" sz="2000"/>
              <a:t>35-­years ­old (in December </a:t>
            </a:r>
            <a:r>
              <a:rPr lang="en-US" sz="2000" b="1"/>
              <a:t>1999</a:t>
            </a:r>
            <a:r>
              <a:rPr lang="en-US" sz="2000"/>
              <a:t>)</a:t>
            </a:r>
          </a:p>
          <a:p>
            <a:r>
              <a:rPr lang="en-US" sz="2000"/>
              <a:t>Defense attorney in Albuquerque; earns $70K+</a:t>
            </a:r>
          </a:p>
          <a:p>
            <a:r>
              <a:rPr lang="en-US" sz="2000"/>
              <a:t>Single, but with partner for about 6 years</a:t>
            </a:r>
          </a:p>
          <a:p>
            <a:pPr lvl="1"/>
            <a:r>
              <a:rPr lang="en-US" sz="2000"/>
              <a:t>A “common-law marriage”</a:t>
            </a:r>
          </a:p>
          <a:p>
            <a:pPr lvl="1"/>
            <a:r>
              <a:rPr lang="en-US" sz="2000"/>
              <a:t>He is a college professor; No children</a:t>
            </a:r>
          </a:p>
          <a:p>
            <a:r>
              <a:rPr lang="en-US" sz="2000"/>
              <a:t>Native American (Navajo)</a:t>
            </a:r>
          </a:p>
          <a:p>
            <a:r>
              <a:rPr lang="en-US" sz="2000"/>
              <a:t>On interview, divides life into 3 large chapters</a:t>
            </a:r>
          </a:p>
          <a:p>
            <a:pPr lvl="1"/>
            <a:r>
              <a:rPr lang="en-US" sz="2000"/>
              <a:t>“Childhood,” “Jail,” and “The Present”</a:t>
            </a:r>
          </a:p>
        </p:txBody>
      </p:sp>
    </p:spTree>
    <p:extLst>
      <p:ext uri="{BB962C8B-B14F-4D97-AF65-F5344CB8AC3E}">
        <p14:creationId xmlns:p14="http://schemas.microsoft.com/office/powerpoint/2010/main" val="1869098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b="1" u="sng">
                <a:solidFill>
                  <a:srgbClr val="FFFFFF"/>
                </a:solidFill>
              </a:rPr>
              <a:t>3 Early Memories </a:t>
            </a:r>
            <a:r>
              <a:rPr lang="en-US" sz="4000" b="1">
                <a:solidFill>
                  <a:srgbClr val="FFFFFF"/>
                </a:solidFill>
              </a:rPr>
              <a:t>(Dan McAdams’ assessment)</a:t>
            </a:r>
            <a:endParaRPr lang="en-US" sz="4000">
              <a:solidFill>
                <a:srgbClr val="FFFFFF"/>
              </a:solidFill>
            </a:endParaRP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4810259" y="649480"/>
            <a:ext cx="6555347" cy="5546047"/>
          </a:xfrm>
        </p:spPr>
        <p:txBody>
          <a:bodyPr anchor="ctr">
            <a:normAutofit/>
          </a:bodyPr>
          <a:lstStyle/>
          <a:p>
            <a:pPr marL="457200" lvl="1" indent="0">
              <a:buNone/>
            </a:pPr>
            <a:r>
              <a:rPr lang="en-US" sz="2000" dirty="0"/>
              <a:t>1. Father shot mother</a:t>
            </a:r>
          </a:p>
          <a:p>
            <a:pPr marL="457200" lvl="1" indent="0">
              <a:buNone/>
            </a:pPr>
            <a:endParaRPr lang="en-US" sz="2000" dirty="0"/>
          </a:p>
          <a:p>
            <a:pPr marL="457200" lvl="1" indent="0">
              <a:buNone/>
            </a:pPr>
            <a:r>
              <a:rPr lang="en-US" sz="2000" dirty="0"/>
              <a:t>2. Fight in living room by Christmas tree; watching from hole in floor above; mother stabbed father with scissors </a:t>
            </a:r>
          </a:p>
          <a:p>
            <a:pPr lvl="2"/>
            <a:r>
              <a:rPr lang="en-US" dirty="0"/>
              <a:t>“She stabbed him in the throat, and there’s all this… blood spraying across the room, and I remember … my brother looking at me going, ‘Gross …’</a:t>
            </a:r>
          </a:p>
          <a:p>
            <a:pPr marL="914400" lvl="2" indent="0">
              <a:buNone/>
            </a:pPr>
            <a:endParaRPr lang="en-US" dirty="0"/>
          </a:p>
          <a:p>
            <a:pPr marL="457200" lvl="1" indent="0">
              <a:buNone/>
            </a:pPr>
            <a:r>
              <a:rPr lang="en-US" sz="2000" dirty="0"/>
              <a:t>3. Mother not home; father mum; in hospital for slitting her wrists</a:t>
            </a:r>
          </a:p>
          <a:p>
            <a:pPr lvl="2"/>
            <a:r>
              <a:rPr lang="en-US" dirty="0"/>
              <a:t>Visited her, priest there, seemed she would die; “I asked her if I could kiss her goodbye and she said, ‘No.’ … That’s how close we were. … So, love? Not a whole lot of love.”</a:t>
            </a:r>
          </a:p>
          <a:p>
            <a:endParaRPr lang="en-US" sz="2000" dirty="0"/>
          </a:p>
        </p:txBody>
      </p:sp>
    </p:spTree>
    <p:extLst>
      <p:ext uri="{BB962C8B-B14F-4D97-AF65-F5344CB8AC3E}">
        <p14:creationId xmlns:p14="http://schemas.microsoft.com/office/powerpoint/2010/main" val="243210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b="1" u="sng">
                <a:solidFill>
                  <a:srgbClr val="FFFFFF"/>
                </a:solidFill>
              </a:rPr>
              <a:t>The 1999 “Present”</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4810259" y="649480"/>
            <a:ext cx="6555347" cy="5546047"/>
          </a:xfrm>
        </p:spPr>
        <p:txBody>
          <a:bodyPr anchor="ctr">
            <a:normAutofit/>
          </a:bodyPr>
          <a:lstStyle/>
          <a:p>
            <a:r>
              <a:rPr lang="en-US" sz="1900"/>
              <a:t>Around 21, moved, got waitress job, rented apartment</a:t>
            </a:r>
          </a:p>
          <a:p>
            <a:r>
              <a:rPr lang="en-US" sz="1900"/>
              <a:t>In 20s, married, soon divorced</a:t>
            </a:r>
          </a:p>
          <a:p>
            <a:pPr lvl="1"/>
            <a:r>
              <a:rPr lang="en-US" sz="1900"/>
              <a:t>Relationship was based mainly on “good sex” </a:t>
            </a:r>
          </a:p>
          <a:p>
            <a:r>
              <a:rPr lang="en-US" sz="1900"/>
              <a:t>Took classes at community college</a:t>
            </a:r>
          </a:p>
          <a:p>
            <a:pPr lvl="1"/>
            <a:r>
              <a:rPr lang="en-US" sz="1900"/>
              <a:t>Tutored older illiterate man, great joy teaching him to read</a:t>
            </a:r>
          </a:p>
          <a:p>
            <a:pPr lvl="1"/>
            <a:r>
              <a:rPr lang="en-US" sz="1900"/>
              <a:t>Teacher encouraged her to apply to a university</a:t>
            </a:r>
          </a:p>
          <a:p>
            <a:r>
              <a:rPr lang="en-US" sz="1900"/>
              <a:t>Admitted to Ivy League university</a:t>
            </a:r>
          </a:p>
          <a:p>
            <a:pPr lvl="1"/>
            <a:r>
              <a:rPr lang="en-US" sz="1900"/>
              <a:t>Advanced degrees in social work and in law</a:t>
            </a:r>
          </a:p>
          <a:p>
            <a:r>
              <a:rPr lang="en-US" sz="1900"/>
              <a:t>About undergraduate graduation (1993), 1</a:t>
            </a:r>
            <a:r>
              <a:rPr lang="en-US" sz="1900" baseline="30000"/>
              <a:t>st</a:t>
            </a:r>
            <a:r>
              <a:rPr lang="en-US" sz="1900"/>
              <a:t> met partner</a:t>
            </a:r>
          </a:p>
          <a:p>
            <a:pPr lvl="1"/>
            <a:r>
              <a:rPr lang="en-US" sz="1900"/>
              <a:t>Her “rock” – foundation of support for all she does</a:t>
            </a:r>
          </a:p>
          <a:p>
            <a:r>
              <a:rPr lang="en-US" sz="1900"/>
              <a:t>Problems obtaining law license but now very successful</a:t>
            </a:r>
          </a:p>
          <a:p>
            <a:pPr lvl="1"/>
            <a:r>
              <a:rPr lang="en-US" sz="1900"/>
              <a:t>Represents Native Americans in civil and criminal cases</a:t>
            </a:r>
          </a:p>
          <a:p>
            <a:r>
              <a:rPr lang="en-US" sz="1900"/>
              <a:t>Soon (January 2000), new job as defense lawyer with prestigious firm in Albuquerque</a:t>
            </a:r>
          </a:p>
          <a:p>
            <a:r>
              <a:rPr lang="en-US" sz="1900"/>
              <a:t>35 years old, Native American Woman</a:t>
            </a:r>
          </a:p>
          <a:p>
            <a:endParaRPr lang="en-US" sz="1900"/>
          </a:p>
        </p:txBody>
      </p:sp>
    </p:spTree>
    <p:extLst>
      <p:ext uri="{BB962C8B-B14F-4D97-AF65-F5344CB8AC3E}">
        <p14:creationId xmlns:p14="http://schemas.microsoft.com/office/powerpoint/2010/main" val="3366340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45673" y="313510"/>
          <a:ext cx="8599293" cy="6260329"/>
        </p:xfrm>
        <a:graphic>
          <a:graphicData uri="http://schemas.openxmlformats.org/drawingml/2006/table">
            <a:tbl>
              <a:tblPr firstRow="1" bandRow="1">
                <a:tableStyleId>{5C22544A-7EE6-4342-B048-85BDC9FD1C3A}</a:tableStyleId>
              </a:tblPr>
              <a:tblGrid>
                <a:gridCol w="1689858">
                  <a:extLst>
                    <a:ext uri="{9D8B030D-6E8A-4147-A177-3AD203B41FA5}">
                      <a16:colId xmlns:a16="http://schemas.microsoft.com/office/drawing/2014/main" val="4238628898"/>
                    </a:ext>
                  </a:extLst>
                </a:gridCol>
                <a:gridCol w="2926080">
                  <a:extLst>
                    <a:ext uri="{9D8B030D-6E8A-4147-A177-3AD203B41FA5}">
                      <a16:colId xmlns:a16="http://schemas.microsoft.com/office/drawing/2014/main" val="2989814732"/>
                    </a:ext>
                  </a:extLst>
                </a:gridCol>
                <a:gridCol w="2011680">
                  <a:extLst>
                    <a:ext uri="{9D8B030D-6E8A-4147-A177-3AD203B41FA5}">
                      <a16:colId xmlns:a16="http://schemas.microsoft.com/office/drawing/2014/main" val="2131709686"/>
                    </a:ext>
                  </a:extLst>
                </a:gridCol>
                <a:gridCol w="1971675">
                  <a:extLst>
                    <a:ext uri="{9D8B030D-6E8A-4147-A177-3AD203B41FA5}">
                      <a16:colId xmlns:a16="http://schemas.microsoft.com/office/drawing/2014/main" val="546132963"/>
                    </a:ext>
                  </a:extLst>
                </a:gridCol>
              </a:tblGrid>
              <a:tr h="365760">
                <a:tc>
                  <a:txBody>
                    <a:bodyPr/>
                    <a:lstStyle/>
                    <a:p>
                      <a:r>
                        <a:rPr lang="en-US" dirty="0"/>
                        <a:t>Paradigm</a:t>
                      </a:r>
                    </a:p>
                  </a:txBody>
                  <a:tcPr marL="45720" marR="45720"/>
                </a:tc>
                <a:tc>
                  <a:txBody>
                    <a:bodyPr/>
                    <a:lstStyle/>
                    <a:p>
                      <a:r>
                        <a:rPr lang="en-US" dirty="0"/>
                        <a:t>Instruments</a:t>
                      </a:r>
                    </a:p>
                  </a:txBody>
                  <a:tcPr marL="45720" marR="45720"/>
                </a:tc>
                <a:tc>
                  <a:txBody>
                    <a:bodyPr/>
                    <a:lstStyle/>
                    <a:p>
                      <a:r>
                        <a:rPr lang="en-US" dirty="0"/>
                        <a:t>Assessors</a:t>
                      </a:r>
                    </a:p>
                  </a:txBody>
                  <a:tcPr marL="45720" marR="45720"/>
                </a:tc>
                <a:tc>
                  <a:txBody>
                    <a:bodyPr/>
                    <a:lstStyle/>
                    <a:p>
                      <a:r>
                        <a:rPr lang="en-US" dirty="0"/>
                        <a:t>Affiliations</a:t>
                      </a:r>
                    </a:p>
                  </a:txBody>
                  <a:tcPr marL="45720" marR="45720"/>
                </a:tc>
                <a:extLst>
                  <a:ext uri="{0D108BD9-81ED-4DB2-BD59-A6C34878D82A}">
                    <a16:rowId xmlns:a16="http://schemas.microsoft.com/office/drawing/2014/main" val="2656899235"/>
                  </a:ext>
                </a:extLst>
              </a:tr>
              <a:tr h="914400">
                <a:tc>
                  <a:txBody>
                    <a:bodyPr/>
                    <a:lstStyle/>
                    <a:p>
                      <a:r>
                        <a:rPr lang="en-US" b="1" dirty="0"/>
                        <a:t>Psychodynamic</a:t>
                      </a:r>
                    </a:p>
                  </a:txBody>
                  <a:tcPr marL="45720" marR="45720"/>
                </a:tc>
                <a:tc>
                  <a:txBody>
                    <a:bodyPr/>
                    <a:lstStyle/>
                    <a:p>
                      <a:r>
                        <a:rPr lang="en-US" b="1" dirty="0"/>
                        <a:t>Rorschach, WAIS-III, TAT, Object Relations Inventory</a:t>
                      </a:r>
                    </a:p>
                  </a:txBody>
                  <a:tcPr marL="45720" marR="45720"/>
                </a:tc>
                <a:tc>
                  <a:txBody>
                    <a:bodyPr/>
                    <a:lstStyle/>
                    <a:p>
                      <a:r>
                        <a:rPr lang="en-US" sz="1800" b="1" kern="1200" dirty="0">
                          <a:solidFill>
                            <a:schemeClr val="dk1"/>
                          </a:solidFill>
                          <a:effectLst/>
                          <a:latin typeface="+mn-lt"/>
                          <a:ea typeface="+mn-ea"/>
                          <a:cs typeface="+mn-cs"/>
                        </a:rPr>
                        <a:t>Rebecca S. Behrends &amp; Sidney J. Blatt</a:t>
                      </a:r>
                      <a:endParaRPr lang="en-US" b="1" dirty="0"/>
                    </a:p>
                  </a:txBody>
                  <a:tcPr marL="45720" marR="45720"/>
                </a:tc>
                <a:tc>
                  <a:txBody>
                    <a:bodyPr/>
                    <a:lstStyle/>
                    <a:p>
                      <a:r>
                        <a:rPr lang="en-US" sz="1800" b="1" kern="1200" dirty="0">
                          <a:solidFill>
                            <a:schemeClr val="dk1"/>
                          </a:solidFill>
                          <a:effectLst/>
                          <a:latin typeface="+mn-lt"/>
                          <a:ea typeface="+mn-ea"/>
                          <a:cs typeface="+mn-cs"/>
                        </a:rPr>
                        <a:t>Yale</a:t>
                      </a:r>
                      <a:r>
                        <a:rPr lang="en-US" sz="1800" b="1" kern="1200" baseline="0" dirty="0">
                          <a:solidFill>
                            <a:schemeClr val="dk1"/>
                          </a:solidFill>
                          <a:effectLst/>
                          <a:latin typeface="+mn-lt"/>
                          <a:ea typeface="+mn-ea"/>
                          <a:cs typeface="+mn-cs"/>
                        </a:rPr>
                        <a:t> U</a:t>
                      </a:r>
                      <a:r>
                        <a:rPr lang="en-US" sz="1800" kern="1200" baseline="0" dirty="0">
                          <a:solidFill>
                            <a:schemeClr val="dk1"/>
                          </a:solidFill>
                          <a:effectLst/>
                          <a:latin typeface="+mn-lt"/>
                          <a:ea typeface="+mn-ea"/>
                          <a:cs typeface="+mn-cs"/>
                        </a:rPr>
                        <a:t>.</a:t>
                      </a:r>
                      <a:endParaRPr lang="en-US" dirty="0"/>
                    </a:p>
                  </a:txBody>
                  <a:tcPr marL="45720" marR="45720"/>
                </a:tc>
                <a:extLst>
                  <a:ext uri="{0D108BD9-81ED-4DB2-BD59-A6C34878D82A}">
                    <a16:rowId xmlns:a16="http://schemas.microsoft.com/office/drawing/2014/main" val="505779073"/>
                  </a:ext>
                </a:extLst>
              </a:tr>
              <a:tr h="1326892">
                <a:tc>
                  <a:txBody>
                    <a:bodyPr/>
                    <a:lstStyle/>
                    <a:p>
                      <a:r>
                        <a:rPr lang="en-US" sz="1800" kern="1200" dirty="0">
                          <a:solidFill>
                            <a:schemeClr val="dk1"/>
                          </a:solidFill>
                          <a:effectLst/>
                          <a:latin typeface="+mn-lt"/>
                          <a:ea typeface="+mn-ea"/>
                          <a:cs typeface="+mn-cs"/>
                        </a:rPr>
                        <a:t>Interpersonal</a:t>
                      </a:r>
                      <a:endParaRPr lang="en-US" dirty="0"/>
                    </a:p>
                  </a:txBody>
                  <a:tcPr marL="45720" marR="45720"/>
                </a:tc>
                <a:tc>
                  <a:txBody>
                    <a:bodyPr/>
                    <a:lstStyle/>
                    <a:p>
                      <a:r>
                        <a:rPr lang="en-US" sz="1800" kern="1200" dirty="0">
                          <a:solidFill>
                            <a:schemeClr val="dk1"/>
                          </a:solidFill>
                          <a:effectLst/>
                          <a:latin typeface="+mn-lt"/>
                          <a:ea typeface="+mn-ea"/>
                          <a:cs typeface="+mn-cs"/>
                        </a:rPr>
                        <a:t>Interpersonal Adjective Scales (IAS); Inventory of Interpersonal Problems-Circumplex (IIP­C)</a:t>
                      </a:r>
                      <a:endParaRPr lang="en-US" dirty="0"/>
                    </a:p>
                  </a:txBody>
                  <a:tcPr marL="45720" marR="45720"/>
                </a:tc>
                <a:tc>
                  <a:txBody>
                    <a:bodyPr/>
                    <a:lstStyle/>
                    <a:p>
                      <a:r>
                        <a:rPr lang="en-US" sz="1800" kern="1200" dirty="0">
                          <a:solidFill>
                            <a:schemeClr val="dk1"/>
                          </a:solidFill>
                          <a:effectLst/>
                          <a:latin typeface="+mn-lt"/>
                          <a:ea typeface="+mn-ea"/>
                          <a:cs typeface="+mn-cs"/>
                        </a:rPr>
                        <a:t>Aaron L. Pincus &amp; Michael B. Gurtman</a:t>
                      </a:r>
                      <a:endParaRPr lang="en-US" dirty="0"/>
                    </a:p>
                  </a:txBody>
                  <a:tcPr marL="45720" marR="45720"/>
                </a:tc>
                <a:tc>
                  <a:txBody>
                    <a:bodyPr/>
                    <a:lstStyle/>
                    <a:p>
                      <a:r>
                        <a:rPr lang="en-US" sz="1800" kern="1200" dirty="0">
                          <a:solidFill>
                            <a:schemeClr val="dk1"/>
                          </a:solidFill>
                          <a:effectLst/>
                          <a:latin typeface="+mn-lt"/>
                          <a:ea typeface="+mn-ea"/>
                          <a:cs typeface="+mn-cs"/>
                        </a:rPr>
                        <a:t>Penn State U. &amp; U</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of Wisconsin-Parkside</a:t>
                      </a:r>
                      <a:endParaRPr lang="en-US" dirty="0"/>
                    </a:p>
                  </a:txBody>
                  <a:tcPr marL="45720" marR="45720"/>
                </a:tc>
                <a:extLst>
                  <a:ext uri="{0D108BD9-81ED-4DB2-BD59-A6C34878D82A}">
                    <a16:rowId xmlns:a16="http://schemas.microsoft.com/office/drawing/2014/main" val="4015039143"/>
                  </a:ext>
                </a:extLst>
              </a:tr>
              <a:tr h="1824477">
                <a:tc>
                  <a:txBody>
                    <a:bodyPr/>
                    <a:lstStyle/>
                    <a:p>
                      <a:r>
                        <a:rPr lang="en-US" sz="1800" kern="1200" dirty="0">
                          <a:solidFill>
                            <a:schemeClr val="dk1"/>
                          </a:solidFill>
                          <a:effectLst/>
                          <a:latin typeface="+mn-lt"/>
                          <a:ea typeface="+mn-ea"/>
                          <a:cs typeface="+mn-cs"/>
                        </a:rPr>
                        <a:t>Personological</a:t>
                      </a:r>
                      <a:endParaRPr lang="en-US" dirty="0"/>
                    </a:p>
                  </a:txBody>
                  <a:tcPr marL="45720" marR="45720"/>
                </a:tc>
                <a:tc>
                  <a:txBody>
                    <a:bodyPr/>
                    <a:lstStyle/>
                    <a:p>
                      <a:r>
                        <a:rPr lang="en-US" sz="1800" kern="1200" dirty="0">
                          <a:solidFill>
                            <a:schemeClr val="dk1"/>
                          </a:solidFill>
                          <a:effectLst/>
                          <a:latin typeface="+mn-lt"/>
                          <a:ea typeface="+mn-ea"/>
                          <a:cs typeface="+mn-cs"/>
                        </a:rPr>
                        <a:t>Life Story Interview; Big Five Inventory (BFI); Loyola Generativity Scale (LGS); Personal Strivings; Satisfaction with Life Scale; research version of TAT</a:t>
                      </a:r>
                      <a:endParaRPr lang="en-US" dirty="0"/>
                    </a:p>
                  </a:txBody>
                  <a:tcPr marL="45720" marR="45720"/>
                </a:tc>
                <a:tc>
                  <a:txBody>
                    <a:bodyPr/>
                    <a:lstStyle/>
                    <a:p>
                      <a:r>
                        <a:rPr lang="en-US" sz="1800" kern="1200" dirty="0">
                          <a:solidFill>
                            <a:schemeClr val="dk1"/>
                          </a:solidFill>
                          <a:effectLst/>
                          <a:latin typeface="+mn-lt"/>
                          <a:ea typeface="+mn-ea"/>
                          <a:cs typeface="+mn-cs"/>
                        </a:rPr>
                        <a:t>Dan P. McAdams</a:t>
                      </a:r>
                      <a:endParaRPr lang="en-US" dirty="0"/>
                    </a:p>
                  </a:txBody>
                  <a:tcPr marL="45720" marR="45720"/>
                </a:tc>
                <a:tc>
                  <a:txBody>
                    <a:bodyPr/>
                    <a:lstStyle/>
                    <a:p>
                      <a:r>
                        <a:rPr lang="en-US" sz="1800" kern="1200" dirty="0">
                          <a:solidFill>
                            <a:schemeClr val="dk1"/>
                          </a:solidFill>
                          <a:effectLst/>
                          <a:latin typeface="+mn-lt"/>
                          <a:ea typeface="+mn-ea"/>
                          <a:cs typeface="+mn-cs"/>
                        </a:rPr>
                        <a:t>Northwestern U. </a:t>
                      </a:r>
                    </a:p>
                  </a:txBody>
                  <a:tcPr marL="45720" marR="45720"/>
                </a:tc>
                <a:extLst>
                  <a:ext uri="{0D108BD9-81ED-4DB2-BD59-A6C34878D82A}">
                    <a16:rowId xmlns:a16="http://schemas.microsoft.com/office/drawing/2014/main" val="1258138742"/>
                  </a:ext>
                </a:extLst>
              </a:tr>
              <a:tr h="914400">
                <a:tc>
                  <a:txBody>
                    <a:bodyPr/>
                    <a:lstStyle/>
                    <a:p>
                      <a:r>
                        <a:rPr lang="en-US" sz="1800" kern="1200" dirty="0">
                          <a:solidFill>
                            <a:schemeClr val="dk1"/>
                          </a:solidFill>
                          <a:effectLst/>
                          <a:latin typeface="+mn-lt"/>
                          <a:ea typeface="+mn-ea"/>
                          <a:cs typeface="+mn-cs"/>
                        </a:rPr>
                        <a:t>Multivariate</a:t>
                      </a:r>
                      <a:endParaRPr lang="en-US" dirty="0"/>
                    </a:p>
                  </a:txBody>
                  <a:tcPr marL="45720" marR="45720"/>
                </a:tc>
                <a:tc>
                  <a:txBody>
                    <a:bodyPr/>
                    <a:lstStyle/>
                    <a:p>
                      <a:r>
                        <a:rPr lang="en-US" sz="1800" kern="1200" dirty="0">
                          <a:solidFill>
                            <a:schemeClr val="dk1"/>
                          </a:solidFill>
                          <a:effectLst/>
                          <a:latin typeface="+mn-lt"/>
                          <a:ea typeface="+mn-ea"/>
                          <a:cs typeface="+mn-cs"/>
                        </a:rPr>
                        <a:t>Revised NEO Personality Inventory (NEO PI-­R)</a:t>
                      </a:r>
                      <a:endParaRPr lang="en-US" dirty="0"/>
                    </a:p>
                  </a:txBody>
                  <a:tcPr marL="45720" marR="45720"/>
                </a:tc>
                <a:tc>
                  <a:txBody>
                    <a:bodyPr/>
                    <a:lstStyle/>
                    <a:p>
                      <a:r>
                        <a:rPr lang="en-US" sz="1800" kern="1200" dirty="0">
                          <a:solidFill>
                            <a:schemeClr val="dk1"/>
                          </a:solidFill>
                          <a:effectLst/>
                          <a:latin typeface="+mn-lt"/>
                          <a:ea typeface="+mn-ea"/>
                          <a:cs typeface="+mn-cs"/>
                        </a:rPr>
                        <a:t>Paul T. Costa, Jr. &amp; Ralph L. Piedmont</a:t>
                      </a:r>
                      <a:endParaRPr lang="en-US" dirty="0"/>
                    </a:p>
                  </a:txBody>
                  <a:tcPr marL="45720" marR="45720"/>
                </a:tc>
                <a:tc>
                  <a:txBody>
                    <a:bodyPr/>
                    <a:lstStyle/>
                    <a:p>
                      <a:r>
                        <a:rPr lang="en-US" sz="1800" kern="1200" dirty="0">
                          <a:solidFill>
                            <a:schemeClr val="dk1"/>
                          </a:solidFill>
                          <a:effectLst/>
                          <a:latin typeface="+mn-lt"/>
                          <a:ea typeface="+mn-ea"/>
                          <a:cs typeface="+mn-cs"/>
                        </a:rPr>
                        <a:t>National Institute on Aging &amp; Loyola College</a:t>
                      </a:r>
                      <a:endParaRPr lang="en-US" dirty="0"/>
                    </a:p>
                  </a:txBody>
                  <a:tcPr marL="45720" marR="45720"/>
                </a:tc>
                <a:extLst>
                  <a:ext uri="{0D108BD9-81ED-4DB2-BD59-A6C34878D82A}">
                    <a16:rowId xmlns:a16="http://schemas.microsoft.com/office/drawing/2014/main" val="75417103"/>
                  </a:ext>
                </a:extLst>
              </a:tr>
              <a:tr h="914400">
                <a:tc>
                  <a:txBody>
                    <a:bodyPr/>
                    <a:lstStyle/>
                    <a:p>
                      <a:r>
                        <a:rPr lang="en-US" sz="1800" kern="1200" dirty="0">
                          <a:solidFill>
                            <a:schemeClr val="dk1"/>
                          </a:solidFill>
                          <a:effectLst/>
                          <a:latin typeface="+mn-lt"/>
                          <a:ea typeface="+mn-ea"/>
                          <a:cs typeface="+mn-cs"/>
                        </a:rPr>
                        <a:t>Empirical</a:t>
                      </a:r>
                      <a:endParaRPr lang="en-US" dirty="0"/>
                    </a:p>
                  </a:txBody>
                  <a:tcPr marL="45720" marR="45720"/>
                </a:tc>
                <a:tc>
                  <a:txBody>
                    <a:bodyPr/>
                    <a:lstStyle/>
                    <a:p>
                      <a:r>
                        <a:rPr lang="en-US" dirty="0"/>
                        <a:t>Minnesota Multiphasic Personality Inventory-2 (MMPI­-2)</a:t>
                      </a:r>
                    </a:p>
                  </a:txBody>
                  <a:tcPr marL="45720" marR="45720"/>
                </a:tc>
                <a:tc>
                  <a:txBody>
                    <a:bodyPr/>
                    <a:lstStyle/>
                    <a:p>
                      <a:r>
                        <a:rPr lang="en-US" sz="1800" kern="1200" dirty="0">
                          <a:solidFill>
                            <a:schemeClr val="dk1"/>
                          </a:solidFill>
                          <a:effectLst/>
                          <a:latin typeface="+mn-lt"/>
                          <a:ea typeface="+mn-ea"/>
                          <a:cs typeface="+mn-cs"/>
                        </a:rPr>
                        <a:t>Yossef S. Ben­-Porath</a:t>
                      </a:r>
                      <a:endParaRPr lang="en-US" dirty="0"/>
                    </a:p>
                  </a:txBody>
                  <a:tcPr marL="45720" marR="45720"/>
                </a:tc>
                <a:tc>
                  <a:txBody>
                    <a:bodyPr/>
                    <a:lstStyle/>
                    <a:p>
                      <a:r>
                        <a:rPr lang="en-US" sz="1800" kern="1200" dirty="0">
                          <a:solidFill>
                            <a:schemeClr val="dk1"/>
                          </a:solidFill>
                          <a:effectLst/>
                          <a:latin typeface="+mn-lt"/>
                          <a:ea typeface="+mn-ea"/>
                          <a:cs typeface="+mn-cs"/>
                        </a:rPr>
                        <a:t>Kent State U.</a:t>
                      </a:r>
                      <a:endParaRPr lang="en-US" dirty="0"/>
                    </a:p>
                  </a:txBody>
                  <a:tcPr marL="45720" marR="45720"/>
                </a:tc>
                <a:extLst>
                  <a:ext uri="{0D108BD9-81ED-4DB2-BD59-A6C34878D82A}">
                    <a16:rowId xmlns:a16="http://schemas.microsoft.com/office/drawing/2014/main" val="237718534"/>
                  </a:ext>
                </a:extLst>
              </a:tr>
            </a:tbl>
          </a:graphicData>
        </a:graphic>
      </p:graphicFrame>
      <p:sp>
        <p:nvSpPr>
          <p:cNvPr id="2" name="TextBox 1"/>
          <p:cNvSpPr txBox="1"/>
          <p:nvPr/>
        </p:nvSpPr>
        <p:spPr>
          <a:xfrm>
            <a:off x="2660073" y="0"/>
            <a:ext cx="6008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Collaborative Assessment of Madeline:</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"What do we know when we know a person?"</a:t>
            </a:r>
          </a:p>
        </p:txBody>
      </p:sp>
    </p:spTree>
    <p:extLst>
      <p:ext uri="{BB962C8B-B14F-4D97-AF65-F5344CB8AC3E}">
        <p14:creationId xmlns:p14="http://schemas.microsoft.com/office/powerpoint/2010/main" val="179915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4FBFB9D-C19A-4294-8D92-2998DA366D61}"/>
              </a:ext>
            </a:extLst>
          </p:cNvPr>
          <p:cNvSpPr txBox="1"/>
          <p:nvPr/>
        </p:nvSpPr>
        <p:spPr>
          <a:xfrm>
            <a:off x="4038600" y="4884873"/>
            <a:ext cx="7188199" cy="1292090"/>
          </a:xfr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Madeline’s MMPI-2</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(spike 9, moderate 4 &amp; 5)</a:t>
            </a:r>
          </a:p>
        </p:txBody>
      </p:sp>
      <p:sp>
        <p:nvSpPr>
          <p:cNvPr id="2" name="Footer Placeholder 1">
            <a:extLst>
              <a:ext uri="{FF2B5EF4-FFF2-40B4-BE49-F238E27FC236}">
                <a16:creationId xmlns:a16="http://schemas.microsoft.com/office/drawing/2014/main" id="{672284FB-BAFD-4255-971F-1939EF58EDC5}"/>
              </a:ext>
            </a:extLst>
          </p:cNvPr>
          <p:cNvSpPr>
            <a:spLocks noGrp="1"/>
          </p:cNvSpPr>
          <p:nvPr>
            <p:ph type="ftr" sz="quarter" idx="11"/>
          </p:nvPr>
        </p:nvSpPr>
        <p:spPr>
          <a:xfrm>
            <a:off x="4038599" y="6356350"/>
            <a:ext cx="4847897"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C/TA Madeline-2.0: Paradigms, Person, Shadow of the Object</a:t>
            </a:r>
          </a:p>
        </p:txBody>
      </p:sp>
      <p:graphicFrame>
        <p:nvGraphicFramePr>
          <p:cNvPr id="3" name="Chart 2">
            <a:extLst>
              <a:ext uri="{FF2B5EF4-FFF2-40B4-BE49-F238E27FC236}">
                <a16:creationId xmlns:a16="http://schemas.microsoft.com/office/drawing/2014/main" id="{5EDCCFFB-BD18-4217-9448-EF6FE8BCCCC4}"/>
              </a:ext>
            </a:extLst>
          </p:cNvPr>
          <p:cNvGraphicFramePr>
            <a:graphicFrameLocks/>
          </p:cNvGraphicFramePr>
          <p:nvPr/>
        </p:nvGraphicFramePr>
        <p:xfrm>
          <a:off x="2481944" y="510639"/>
          <a:ext cx="9179626" cy="43742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CEB6AA8-E7B0-4D74-B9A8-D80DCD114A79}"/>
              </a:ext>
            </a:extLst>
          </p:cNvPr>
          <p:cNvSpPr txBox="1"/>
          <p:nvPr/>
        </p:nvSpPr>
        <p:spPr>
          <a:xfrm>
            <a:off x="154004" y="1713297"/>
            <a:ext cx="1568918"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Madeline’s MMPI-2</a:t>
            </a:r>
            <a:endParaRPr kumimoji="0" lang="en-US"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7DF3B49-F145-491A-8F24-D80E9D3D4572}"/>
                  </a:ext>
                </a:extLst>
              </p14:cNvPr>
              <p14:cNvContentPartPr/>
              <p14:nvPr/>
            </p14:nvContentPartPr>
            <p14:xfrm>
              <a:off x="10555149" y="3624647"/>
              <a:ext cx="638640" cy="660240"/>
            </p14:xfrm>
          </p:contentPart>
        </mc:Choice>
        <mc:Fallback xmlns="">
          <p:pic>
            <p:nvPicPr>
              <p:cNvPr id="5" name="Ink 4">
                <a:extLst>
                  <a:ext uri="{FF2B5EF4-FFF2-40B4-BE49-F238E27FC236}">
                    <a16:creationId xmlns:a16="http://schemas.microsoft.com/office/drawing/2014/main" id="{F7DF3B49-F145-491A-8F24-D80E9D3D4572}"/>
                  </a:ext>
                </a:extLst>
              </p:cNvPr>
              <p:cNvPicPr/>
              <p:nvPr/>
            </p:nvPicPr>
            <p:blipFill>
              <a:blip r:embed="rId4"/>
              <a:stretch>
                <a:fillRect/>
              </a:stretch>
            </p:blipFill>
            <p:spPr>
              <a:xfrm>
                <a:off x="10501509" y="3517007"/>
                <a:ext cx="74628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B8FFC47-08BD-4CAF-AE0F-4B2D2919995D}"/>
                  </a:ext>
                </a:extLst>
              </p14:cNvPr>
              <p14:cNvContentPartPr/>
              <p14:nvPr/>
            </p14:nvContentPartPr>
            <p14:xfrm>
              <a:off x="10244109" y="1990967"/>
              <a:ext cx="475560" cy="671760"/>
            </p14:xfrm>
          </p:contentPart>
        </mc:Choice>
        <mc:Fallback xmlns="">
          <p:pic>
            <p:nvPicPr>
              <p:cNvPr id="7" name="Ink 6">
                <a:extLst>
                  <a:ext uri="{FF2B5EF4-FFF2-40B4-BE49-F238E27FC236}">
                    <a16:creationId xmlns:a16="http://schemas.microsoft.com/office/drawing/2014/main" id="{7B8FFC47-08BD-4CAF-AE0F-4B2D2919995D}"/>
                  </a:ext>
                </a:extLst>
              </p:cNvPr>
              <p:cNvPicPr/>
              <p:nvPr/>
            </p:nvPicPr>
            <p:blipFill>
              <a:blip r:embed="rId6"/>
              <a:stretch>
                <a:fillRect/>
              </a:stretch>
            </p:blipFill>
            <p:spPr>
              <a:xfrm>
                <a:off x="10190109" y="1882967"/>
                <a:ext cx="583200" cy="88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D213BAC-4058-4FF4-96C2-49F9741DE07A}"/>
                  </a:ext>
                </a:extLst>
              </p14:cNvPr>
              <p14:cNvContentPartPr/>
              <p14:nvPr/>
            </p14:nvContentPartPr>
            <p14:xfrm>
              <a:off x="7640589" y="3787007"/>
              <a:ext cx="294840" cy="342720"/>
            </p14:xfrm>
          </p:contentPart>
        </mc:Choice>
        <mc:Fallback xmlns="">
          <p:pic>
            <p:nvPicPr>
              <p:cNvPr id="8" name="Ink 7">
                <a:extLst>
                  <a:ext uri="{FF2B5EF4-FFF2-40B4-BE49-F238E27FC236}">
                    <a16:creationId xmlns:a16="http://schemas.microsoft.com/office/drawing/2014/main" id="{AD213BAC-4058-4FF4-96C2-49F9741DE07A}"/>
                  </a:ext>
                </a:extLst>
              </p:cNvPr>
              <p:cNvPicPr/>
              <p:nvPr/>
            </p:nvPicPr>
            <p:blipFill>
              <a:blip r:embed="rId8"/>
              <a:stretch>
                <a:fillRect/>
              </a:stretch>
            </p:blipFill>
            <p:spPr>
              <a:xfrm>
                <a:off x="7586949" y="3679367"/>
                <a:ext cx="40248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5FD0CD2-B06E-4B89-8FF4-E78B2BDB7F51}"/>
                  </a:ext>
                </a:extLst>
              </p14:cNvPr>
              <p14:cNvContentPartPr/>
              <p14:nvPr/>
            </p14:nvContentPartPr>
            <p14:xfrm>
              <a:off x="8424669" y="2775767"/>
              <a:ext cx="579960" cy="196920"/>
            </p14:xfrm>
          </p:contentPart>
        </mc:Choice>
        <mc:Fallback xmlns="">
          <p:pic>
            <p:nvPicPr>
              <p:cNvPr id="9" name="Ink 8">
                <a:extLst>
                  <a:ext uri="{FF2B5EF4-FFF2-40B4-BE49-F238E27FC236}">
                    <a16:creationId xmlns:a16="http://schemas.microsoft.com/office/drawing/2014/main" id="{45FD0CD2-B06E-4B89-8FF4-E78B2BDB7F51}"/>
                  </a:ext>
                </a:extLst>
              </p:cNvPr>
              <p:cNvPicPr/>
              <p:nvPr/>
            </p:nvPicPr>
            <p:blipFill>
              <a:blip r:embed="rId10"/>
              <a:stretch>
                <a:fillRect/>
              </a:stretch>
            </p:blipFill>
            <p:spPr>
              <a:xfrm>
                <a:off x="8370669" y="2667767"/>
                <a:ext cx="687600" cy="412560"/>
              </a:xfrm>
              <a:prstGeom prst="rect">
                <a:avLst/>
              </a:prstGeom>
            </p:spPr>
          </p:pic>
        </mc:Fallback>
      </mc:AlternateContent>
    </p:spTree>
    <p:extLst>
      <p:ext uri="{BB962C8B-B14F-4D97-AF65-F5344CB8AC3E}">
        <p14:creationId xmlns:p14="http://schemas.microsoft.com/office/powerpoint/2010/main" val="2425619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r>
              <a:rPr lang="en-US" sz="4200">
                <a:solidFill>
                  <a:srgbClr val="FFFFFF"/>
                </a:solidFill>
              </a:rPr>
              <a:t>The Interpersonal Circumplex Model of Personality</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9A6651E-FA6B-42B7-B18E-00BB1287615B}"/>
              </a:ext>
            </a:extLst>
          </p:cNvPr>
          <p:cNvPicPr>
            <a:picLocks noChangeAspect="1"/>
          </p:cNvPicPr>
          <p:nvPr/>
        </p:nvPicPr>
        <p:blipFill>
          <a:blip r:embed="rId2"/>
          <a:stretch>
            <a:fillRect/>
          </a:stretch>
        </p:blipFill>
        <p:spPr>
          <a:xfrm>
            <a:off x="1060707" y="2426818"/>
            <a:ext cx="3997637" cy="3997637"/>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https://www.researchgate.net/profile/Reinout_De_Vries/publication/254826050/figure/fig1/AS:339946184429573@1458060894654/Figure-1-The-Interpersonal-Circumplex-Leary-1957.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4327" y="2426818"/>
            <a:ext cx="5277409"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41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Madeline’s IIP-C: </a:t>
            </a:r>
            <a:br>
              <a:rPr lang="en-US" dirty="0"/>
            </a:br>
            <a:r>
              <a:rPr lang="en-US" dirty="0"/>
              <a:t>Self (Left) &amp; Partner (Right)</a:t>
            </a:r>
          </a:p>
        </p:txBody>
      </p:sp>
      <p:pic>
        <p:nvPicPr>
          <p:cNvPr id="3" name="Picture 2"/>
          <p:cNvPicPr>
            <a:picLocks noChangeAspect="1"/>
          </p:cNvPicPr>
          <p:nvPr/>
        </p:nvPicPr>
        <p:blipFill rotWithShape="1">
          <a:blip r:embed="rId2"/>
          <a:srcRect l="900" t="572" b="505"/>
          <a:stretch/>
        </p:blipFill>
        <p:spPr>
          <a:xfrm>
            <a:off x="1550121" y="1924595"/>
            <a:ext cx="4572000" cy="4362262"/>
          </a:xfrm>
          <a:prstGeom prst="rect">
            <a:avLst/>
          </a:prstGeom>
        </p:spPr>
      </p:pic>
      <p:pic>
        <p:nvPicPr>
          <p:cNvPr id="6" name="Picture 5"/>
          <p:cNvPicPr>
            <a:picLocks noChangeAspect="1"/>
          </p:cNvPicPr>
          <p:nvPr/>
        </p:nvPicPr>
        <p:blipFill rotWithShape="1">
          <a:blip r:embed="rId3"/>
          <a:srcRect l="950" t="945" r="-1" b="878"/>
          <a:stretch/>
        </p:blipFill>
        <p:spPr>
          <a:xfrm>
            <a:off x="6008915" y="1865809"/>
            <a:ext cx="4572000" cy="4479834"/>
          </a:xfrm>
          <a:prstGeom prst="rect">
            <a:avLst/>
          </a:prstGeom>
        </p:spPr>
      </p:pic>
    </p:spTree>
    <p:extLst>
      <p:ext uri="{BB962C8B-B14F-4D97-AF65-F5344CB8AC3E}">
        <p14:creationId xmlns:p14="http://schemas.microsoft.com/office/powerpoint/2010/main" val="2078791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Madeline’s IAS: </a:t>
            </a:r>
            <a:br>
              <a:rPr lang="en-US" dirty="0"/>
            </a:br>
            <a:r>
              <a:rPr lang="en-US" dirty="0"/>
              <a:t>Self (Left) &amp; Partner (Right)</a:t>
            </a:r>
          </a:p>
        </p:txBody>
      </p:sp>
      <p:pic>
        <p:nvPicPr>
          <p:cNvPr id="6" name="Picture 5"/>
          <p:cNvPicPr>
            <a:picLocks noChangeAspect="1"/>
          </p:cNvPicPr>
          <p:nvPr/>
        </p:nvPicPr>
        <p:blipFill rotWithShape="1">
          <a:blip r:embed="rId2"/>
          <a:srcRect l="17503" b="5349"/>
          <a:stretch/>
        </p:blipFill>
        <p:spPr>
          <a:xfrm>
            <a:off x="1524000" y="1946071"/>
            <a:ext cx="4572000" cy="4381924"/>
          </a:xfrm>
          <a:prstGeom prst="rect">
            <a:avLst/>
          </a:prstGeom>
        </p:spPr>
      </p:pic>
      <p:pic>
        <p:nvPicPr>
          <p:cNvPr id="7" name="Picture 6"/>
          <p:cNvPicPr>
            <a:picLocks noChangeAspect="1"/>
          </p:cNvPicPr>
          <p:nvPr/>
        </p:nvPicPr>
        <p:blipFill rotWithShape="1">
          <a:blip r:embed="rId3"/>
          <a:srcRect l="17279" b="4635"/>
          <a:stretch/>
        </p:blipFill>
        <p:spPr>
          <a:xfrm>
            <a:off x="6096000" y="1946072"/>
            <a:ext cx="4572000" cy="4385589"/>
          </a:xfrm>
          <a:prstGeom prst="rect">
            <a:avLst/>
          </a:prstGeom>
        </p:spPr>
      </p:pic>
    </p:spTree>
    <p:extLst>
      <p:ext uri="{BB962C8B-B14F-4D97-AF65-F5344CB8AC3E}">
        <p14:creationId xmlns:p14="http://schemas.microsoft.com/office/powerpoint/2010/main" val="354960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C45E72-07FB-4785-ABA1-BFBC7F0E6117}"/>
              </a:ext>
            </a:extLst>
          </p:cNvPr>
          <p:cNvSpPr>
            <a:spLocks noGrp="1"/>
          </p:cNvSpPr>
          <p:nvPr>
            <p:ph type="title"/>
          </p:nvPr>
        </p:nvSpPr>
        <p:spPr>
          <a:xfrm>
            <a:off x="566382" y="456345"/>
            <a:ext cx="3111690" cy="3556097"/>
          </a:xfrm>
        </p:spPr>
        <p:txBody>
          <a:bodyPr anchor="b">
            <a:normAutofit/>
          </a:bodyPr>
          <a:lstStyle/>
          <a:p>
            <a:pPr algn="r"/>
            <a:r>
              <a:rPr lang="en-US" sz="4000" dirty="0">
                <a:solidFill>
                  <a:srgbClr val="FFFFFF"/>
                </a:solidFill>
              </a:rPr>
              <a:t>How did this project come to be?</a:t>
            </a:r>
            <a:br>
              <a:rPr lang="en-US" sz="4000" dirty="0">
                <a:solidFill>
                  <a:srgbClr val="FFFFFF"/>
                </a:solidFill>
              </a:rPr>
            </a:br>
            <a:endParaRPr lang="en-US" sz="4000" dirty="0">
              <a:solidFill>
                <a:srgbClr val="FFFFFF"/>
              </a:solidFill>
            </a:endParaRPr>
          </a:p>
        </p:txBody>
      </p:sp>
      <p:sp>
        <p:nvSpPr>
          <p:cNvPr id="4" name="Footer Placeholder 3">
            <a:extLst>
              <a:ext uri="{FF2B5EF4-FFF2-40B4-BE49-F238E27FC236}">
                <a16:creationId xmlns:a16="http://schemas.microsoft.com/office/drawing/2014/main" id="{B89A6B42-B550-4D9F-91FC-76E2C964DFA7}"/>
              </a:ext>
            </a:extLst>
          </p:cNvPr>
          <p:cNvSpPr>
            <a:spLocks noGrp="1"/>
          </p:cNvSpPr>
          <p:nvPr>
            <p:ph type="ftr" sz="quarter" idx="11"/>
          </p:nvPr>
        </p:nvSpPr>
        <p:spPr>
          <a:xfrm rot="5400000">
            <a:off x="-1845594" y="19494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C/TA Madeline-2.0: Paradigms, Person, Shadow of the Object</a:t>
            </a:r>
          </a:p>
        </p:txBody>
      </p:sp>
      <p:sp>
        <p:nvSpPr>
          <p:cNvPr id="3" name="Content Placeholder 2">
            <a:extLst>
              <a:ext uri="{FF2B5EF4-FFF2-40B4-BE49-F238E27FC236}">
                <a16:creationId xmlns:a16="http://schemas.microsoft.com/office/drawing/2014/main" id="{3E5B05B2-8F9D-4250-93B3-468A2DFFCE15}"/>
              </a:ext>
            </a:extLst>
          </p:cNvPr>
          <p:cNvSpPr>
            <a:spLocks noGrp="1"/>
          </p:cNvSpPr>
          <p:nvPr>
            <p:ph idx="1"/>
          </p:nvPr>
        </p:nvSpPr>
        <p:spPr>
          <a:xfrm>
            <a:off x="4688006" y="511389"/>
            <a:ext cx="3534770" cy="5848468"/>
          </a:xfrm>
        </p:spPr>
        <p:txBody>
          <a:bodyPr anchor="ctr">
            <a:normAutofit lnSpcReduction="10000"/>
          </a:bodyPr>
          <a:lstStyle/>
          <a:p>
            <a:r>
              <a:rPr lang="en-US" sz="1700" dirty="0"/>
              <a:t>Can the Wiggins (2003; from 1999) data be updated?</a:t>
            </a:r>
          </a:p>
          <a:p>
            <a:r>
              <a:rPr lang="en-US" sz="1700" dirty="0" err="1"/>
              <a:t>Psychodynamc</a:t>
            </a:r>
            <a:r>
              <a:rPr lang="en-US" sz="1700" dirty="0"/>
              <a:t> chapter raw data available</a:t>
            </a:r>
          </a:p>
          <a:p>
            <a:r>
              <a:rPr lang="en-US" sz="1700" dirty="0"/>
              <a:t>MMPI-2; new scales, including PD Spectra scales? Data lost…</a:t>
            </a:r>
          </a:p>
          <a:p>
            <a:r>
              <a:rPr lang="en-US" sz="1700" dirty="0"/>
              <a:t>Numerous conversations with Krista </a:t>
            </a:r>
            <a:r>
              <a:rPr lang="en-US" sz="1700" dirty="0" err="1"/>
              <a:t>Trobst</a:t>
            </a:r>
            <a:endParaRPr lang="en-US" sz="1700" dirty="0"/>
          </a:p>
          <a:p>
            <a:r>
              <a:rPr lang="en-US" sz="1700" dirty="0"/>
              <a:t>Attempts to locate original Rorschach protocol, Blatt Estate, nil </a:t>
            </a:r>
          </a:p>
          <a:p>
            <a:r>
              <a:rPr lang="en-US" sz="1700" dirty="0"/>
              <a:t>SPA 2017 </a:t>
            </a:r>
            <a:r>
              <a:rPr lang="en-US" sz="1200" dirty="0"/>
              <a:t>(Hopwood, Meyer, </a:t>
            </a:r>
            <a:r>
              <a:rPr lang="en-US" sz="1200" dirty="0" err="1"/>
              <a:t>Mihura</a:t>
            </a:r>
            <a:r>
              <a:rPr lang="en-US" sz="1200" dirty="0"/>
              <a:t>, Auerbach, </a:t>
            </a:r>
            <a:r>
              <a:rPr lang="en-US" sz="1200" dirty="0" err="1"/>
              <a:t>Slavin</a:t>
            </a:r>
            <a:r>
              <a:rPr lang="en-US" sz="1200" dirty="0"/>
              <a:t>-Mulford, Freitas</a:t>
            </a:r>
            <a:r>
              <a:rPr lang="en-US" sz="1700" dirty="0"/>
              <a:t>)</a:t>
            </a:r>
          </a:p>
          <a:p>
            <a:r>
              <a:rPr lang="en-US" sz="1700" dirty="0"/>
              <a:t>Renew the Project? Who do the paradigms…McAdams to Finn</a:t>
            </a:r>
          </a:p>
          <a:p>
            <a:r>
              <a:rPr lang="en-US" sz="1700" dirty="0"/>
              <a:t>C/TA 2018</a:t>
            </a:r>
          </a:p>
          <a:p>
            <a:r>
              <a:rPr lang="en-US" sz="1700" dirty="0"/>
              <a:t>Book deal</a:t>
            </a:r>
          </a:p>
          <a:p>
            <a:r>
              <a:rPr lang="en-US" sz="1700" dirty="0"/>
              <a:t>SPA 2019: Chris Hopwood, Yossi Ben-Porath, Greg Meyer, Aaron Pincus, Tom Widiger, me (discussant)</a:t>
            </a:r>
          </a:p>
        </p:txBody>
      </p:sp>
      <p:pic>
        <p:nvPicPr>
          <p:cNvPr id="7" name="Picture 6">
            <a:extLst>
              <a:ext uri="{FF2B5EF4-FFF2-40B4-BE49-F238E27FC236}">
                <a16:creationId xmlns:a16="http://schemas.microsoft.com/office/drawing/2014/main" id="{D527B875-EC82-43FB-9646-94A18FB0F3C5}"/>
              </a:ext>
            </a:extLst>
          </p:cNvPr>
          <p:cNvPicPr>
            <a:picLocks noChangeAspect="1"/>
          </p:cNvPicPr>
          <p:nvPr/>
        </p:nvPicPr>
        <p:blipFill>
          <a:blip r:embed="rId3"/>
          <a:stretch>
            <a:fillRect/>
          </a:stretch>
        </p:blipFill>
        <p:spPr>
          <a:xfrm>
            <a:off x="8524345" y="4589093"/>
            <a:ext cx="3576320" cy="2011680"/>
          </a:xfrm>
          <a:prstGeom prst="rect">
            <a:avLst/>
          </a:prstGeom>
        </p:spPr>
      </p:pic>
      <p:pic>
        <p:nvPicPr>
          <p:cNvPr id="5" name="Picture 4">
            <a:extLst>
              <a:ext uri="{FF2B5EF4-FFF2-40B4-BE49-F238E27FC236}">
                <a16:creationId xmlns:a16="http://schemas.microsoft.com/office/drawing/2014/main" id="{5757627B-56AF-43E8-835C-DC09CECD9DB8}"/>
              </a:ext>
            </a:extLst>
          </p:cNvPr>
          <p:cNvPicPr>
            <a:picLocks noChangeAspect="1"/>
          </p:cNvPicPr>
          <p:nvPr/>
        </p:nvPicPr>
        <p:blipFill>
          <a:blip r:embed="rId4"/>
          <a:stretch>
            <a:fillRect/>
          </a:stretch>
        </p:blipFill>
        <p:spPr>
          <a:xfrm>
            <a:off x="8524345" y="293989"/>
            <a:ext cx="3576320" cy="2011680"/>
          </a:xfrm>
          <a:prstGeom prst="rect">
            <a:avLst/>
          </a:prstGeom>
        </p:spPr>
      </p:pic>
      <p:pic>
        <p:nvPicPr>
          <p:cNvPr id="6" name="Picture 5">
            <a:extLst>
              <a:ext uri="{FF2B5EF4-FFF2-40B4-BE49-F238E27FC236}">
                <a16:creationId xmlns:a16="http://schemas.microsoft.com/office/drawing/2014/main" id="{67AD3C71-EEA6-4541-97A4-68A9DE1CE24C}"/>
              </a:ext>
            </a:extLst>
          </p:cNvPr>
          <p:cNvPicPr>
            <a:picLocks noChangeAspect="1"/>
          </p:cNvPicPr>
          <p:nvPr/>
        </p:nvPicPr>
        <p:blipFill>
          <a:blip r:embed="rId5"/>
          <a:stretch>
            <a:fillRect/>
          </a:stretch>
        </p:blipFill>
        <p:spPr>
          <a:xfrm>
            <a:off x="8524345" y="2489994"/>
            <a:ext cx="3576320" cy="2011680"/>
          </a:xfrm>
          <a:prstGeom prst="rect">
            <a:avLst/>
          </a:prstGeom>
        </p:spPr>
      </p:pic>
      <p:pic>
        <p:nvPicPr>
          <p:cNvPr id="8" name="Picture 7">
            <a:extLst>
              <a:ext uri="{FF2B5EF4-FFF2-40B4-BE49-F238E27FC236}">
                <a16:creationId xmlns:a16="http://schemas.microsoft.com/office/drawing/2014/main" id="{C42C1A0B-B2F1-4DD5-900D-02D355FE127B}"/>
              </a:ext>
            </a:extLst>
          </p:cNvPr>
          <p:cNvPicPr>
            <a:picLocks noChangeAspect="1"/>
          </p:cNvPicPr>
          <p:nvPr/>
        </p:nvPicPr>
        <p:blipFill>
          <a:blip r:embed="rId6"/>
          <a:stretch>
            <a:fillRect/>
          </a:stretch>
        </p:blipFill>
        <p:spPr>
          <a:xfrm>
            <a:off x="1214246" y="3495834"/>
            <a:ext cx="1609342" cy="2743200"/>
          </a:xfrm>
          <a:prstGeom prst="rect">
            <a:avLst/>
          </a:prstGeom>
        </p:spPr>
      </p:pic>
    </p:spTree>
    <p:extLst>
      <p:ext uri="{BB962C8B-B14F-4D97-AF65-F5344CB8AC3E}">
        <p14:creationId xmlns:p14="http://schemas.microsoft.com/office/powerpoint/2010/main" val="13222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101" y="-238962"/>
            <a:ext cx="8704262" cy="1430338"/>
          </a:xfrm>
        </p:spPr>
        <p:txBody>
          <a:bodyPr>
            <a:normAutofit/>
          </a:bodyPr>
          <a:lstStyle/>
          <a:p>
            <a:r>
              <a:rPr lang="en-US" sz="4000" b="1" dirty="0"/>
              <a:t>Thematic Apperception Test (TAT)</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87134" y="1191376"/>
            <a:ext cx="1294776" cy="154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222" y="4633910"/>
            <a:ext cx="1973017" cy="111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680" y="2721913"/>
            <a:ext cx="1452560" cy="175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1804" y="1191377"/>
            <a:ext cx="1935819" cy="147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9140" y="1160100"/>
            <a:ext cx="1537865" cy="15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3333" t="9167" r="9167"/>
          <a:stretch/>
        </p:blipFill>
        <p:spPr bwMode="auto">
          <a:xfrm>
            <a:off x="5615417" y="1160101"/>
            <a:ext cx="1361789" cy="15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85260" y="4596866"/>
            <a:ext cx="1549400" cy="127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1804" y="2721912"/>
            <a:ext cx="1582953" cy="187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rotWithShape="1">
          <a:blip r:embed="rId11">
            <a:extLst>
              <a:ext uri="{28A0092B-C50C-407E-A947-70E740481C1C}">
                <a14:useLocalDpi xmlns:a14="http://schemas.microsoft.com/office/drawing/2010/main" val="0"/>
              </a:ext>
            </a:extLst>
          </a:blip>
          <a:srcRect l="15802" t="10037" r="18025" b="9677"/>
          <a:stretch/>
        </p:blipFill>
        <p:spPr bwMode="auto">
          <a:xfrm>
            <a:off x="8867697" y="1170347"/>
            <a:ext cx="1701800" cy="142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75396" y="2858831"/>
            <a:ext cx="4841827" cy="26314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Light" panose="020F0302020204030204"/>
                <a:ea typeface="+mn-ea"/>
                <a:cs typeface="+mn-cs"/>
              </a:rPr>
              <a:t>Social Cognition &amp; Object Relations Scale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rPr>
              <a:t> SCORS-G </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Westen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et al., 1985)</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Light" panose="020F0302020204030204"/>
                <a:ea typeface="+mn-ea"/>
                <a:cs typeface="+mn-cs"/>
              </a:rPr>
              <a:t>8 subscales, 7-point rating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14" name="Diagram 13"/>
          <p:cNvGraphicFramePr/>
          <p:nvPr/>
        </p:nvGraphicFramePr>
        <p:xfrm>
          <a:off x="2872580" y="5923764"/>
          <a:ext cx="6987380" cy="7655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 name="Picture 2">
            <a:extLst>
              <a:ext uri="{FF2B5EF4-FFF2-40B4-BE49-F238E27FC236}">
                <a16:creationId xmlns:a16="http://schemas.microsoft.com/office/drawing/2014/main" id="{465E1FE6-6D07-4851-8FE4-861F2F7A9587}"/>
              </a:ext>
            </a:extLst>
          </p:cNvPr>
          <p:cNvPicPr>
            <a:picLocks noChangeAspect="1"/>
          </p:cNvPicPr>
          <p:nvPr/>
        </p:nvPicPr>
        <p:blipFill>
          <a:blip r:embed="rId17"/>
          <a:stretch>
            <a:fillRect/>
          </a:stretch>
        </p:blipFill>
        <p:spPr>
          <a:xfrm>
            <a:off x="54399" y="215307"/>
            <a:ext cx="1587650" cy="2377440"/>
          </a:xfrm>
          <a:prstGeom prst="rect">
            <a:avLst/>
          </a:prstGeom>
        </p:spPr>
      </p:pic>
      <p:sp>
        <p:nvSpPr>
          <p:cNvPr id="5" name="TextBox 4">
            <a:extLst>
              <a:ext uri="{FF2B5EF4-FFF2-40B4-BE49-F238E27FC236}">
                <a16:creationId xmlns:a16="http://schemas.microsoft.com/office/drawing/2014/main" id="{3A4DC167-8400-41A5-82CF-FB3F3313D1A2}"/>
              </a:ext>
            </a:extLst>
          </p:cNvPr>
          <p:cNvSpPr txBox="1"/>
          <p:nvPr/>
        </p:nvSpPr>
        <p:spPr>
          <a:xfrm>
            <a:off x="308008" y="2935705"/>
            <a:ext cx="104805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Coded by: Jenelle </a:t>
            </a:r>
            <a:r>
              <a:rPr kumimoji="0" lang="en-US" sz="1800" b="0" i="0"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rPr>
              <a:t>Slavin</a:t>
            </a:r>
            <a:r>
              <a:rPr kumimoji="0" lang="en-US" sz="1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-Mulford, PhD</a:t>
            </a:r>
          </a:p>
        </p:txBody>
      </p:sp>
    </p:spTree>
    <p:extLst>
      <p:ext uri="{BB962C8B-B14F-4D97-AF65-F5344CB8AC3E}">
        <p14:creationId xmlns:p14="http://schemas.microsoft.com/office/powerpoint/2010/main" val="28923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2F98A2-239B-425D-8A13-C5596B2CCD67}"/>
              </a:ext>
            </a:extLst>
          </p:cNvPr>
          <p:cNvGrpSpPr/>
          <p:nvPr/>
        </p:nvGrpSpPr>
        <p:grpSpPr>
          <a:xfrm>
            <a:off x="1963345" y="1126004"/>
            <a:ext cx="48600" cy="113400"/>
            <a:chOff x="1963345" y="1126004"/>
            <a:chExt cx="48600" cy="11340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5DC1DF3-B9AD-4E2B-8DCF-2D77FA37FA73}"/>
                    </a:ext>
                  </a:extLst>
                </p14:cNvPr>
                <p14:cNvContentPartPr/>
                <p14:nvPr/>
              </p14:nvContentPartPr>
              <p14:xfrm>
                <a:off x="1982425" y="1126004"/>
                <a:ext cx="360" cy="360"/>
              </p14:xfrm>
            </p:contentPart>
          </mc:Choice>
          <mc:Fallback xmlns="">
            <p:pic>
              <p:nvPicPr>
                <p:cNvPr id="5" name="Ink 4">
                  <a:extLst>
                    <a:ext uri="{FF2B5EF4-FFF2-40B4-BE49-F238E27FC236}">
                      <a16:creationId xmlns:a16="http://schemas.microsoft.com/office/drawing/2014/main" id="{85DC1DF3-B9AD-4E2B-8DCF-2D77FA37FA73}"/>
                    </a:ext>
                  </a:extLst>
                </p:cNvPr>
                <p:cNvPicPr/>
                <p:nvPr/>
              </p:nvPicPr>
              <p:blipFill>
                <a:blip r:embed="rId3"/>
                <a:stretch>
                  <a:fillRect/>
                </a:stretch>
              </p:blipFill>
              <p:spPr>
                <a:xfrm>
                  <a:off x="1973425" y="11170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C75897A-655F-4269-A302-C5031EF4B2E3}"/>
                    </a:ext>
                  </a:extLst>
                </p14:cNvPr>
                <p14:cNvContentPartPr/>
                <p14:nvPr/>
              </p14:nvContentPartPr>
              <p14:xfrm>
                <a:off x="1963345" y="1126004"/>
                <a:ext cx="3960" cy="13680"/>
              </p14:xfrm>
            </p:contentPart>
          </mc:Choice>
          <mc:Fallback xmlns="">
            <p:pic>
              <p:nvPicPr>
                <p:cNvPr id="10" name="Ink 9">
                  <a:extLst>
                    <a:ext uri="{FF2B5EF4-FFF2-40B4-BE49-F238E27FC236}">
                      <a16:creationId xmlns:a16="http://schemas.microsoft.com/office/drawing/2014/main" id="{2C75897A-655F-4269-A302-C5031EF4B2E3}"/>
                    </a:ext>
                  </a:extLst>
                </p:cNvPr>
                <p:cNvPicPr/>
                <p:nvPr/>
              </p:nvPicPr>
              <p:blipFill>
                <a:blip r:embed="rId5"/>
                <a:stretch>
                  <a:fillRect/>
                </a:stretch>
              </p:blipFill>
              <p:spPr>
                <a:xfrm>
                  <a:off x="1955095" y="1117004"/>
                  <a:ext cx="2013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32E1A04-E6BE-45CD-87DE-1CB0C3B9AF4A}"/>
                    </a:ext>
                  </a:extLst>
                </p14:cNvPr>
                <p14:cNvContentPartPr/>
                <p14:nvPr/>
              </p14:nvContentPartPr>
              <p14:xfrm>
                <a:off x="1972705" y="1154804"/>
                <a:ext cx="28800" cy="84600"/>
              </p14:xfrm>
            </p:contentPart>
          </mc:Choice>
          <mc:Fallback xmlns="">
            <p:pic>
              <p:nvPicPr>
                <p:cNvPr id="12" name="Ink 11">
                  <a:extLst>
                    <a:ext uri="{FF2B5EF4-FFF2-40B4-BE49-F238E27FC236}">
                      <a16:creationId xmlns:a16="http://schemas.microsoft.com/office/drawing/2014/main" id="{132E1A04-E6BE-45CD-87DE-1CB0C3B9AF4A}"/>
                    </a:ext>
                  </a:extLst>
                </p:cNvPr>
                <p:cNvPicPr/>
                <p:nvPr/>
              </p:nvPicPr>
              <p:blipFill>
                <a:blip r:embed="rId7"/>
                <a:stretch>
                  <a:fillRect/>
                </a:stretch>
              </p:blipFill>
              <p:spPr>
                <a:xfrm>
                  <a:off x="1963705" y="1145804"/>
                  <a:ext cx="46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BA27B552-18D4-4EA9-B7D2-ECA1BCF0032D}"/>
                    </a:ext>
                  </a:extLst>
                </p14:cNvPr>
                <p14:cNvContentPartPr/>
                <p14:nvPr/>
              </p14:nvContentPartPr>
              <p14:xfrm>
                <a:off x="2001865" y="1231844"/>
                <a:ext cx="10080" cy="360"/>
              </p14:xfrm>
            </p:contentPart>
          </mc:Choice>
          <mc:Fallback xmlns="">
            <p:pic>
              <p:nvPicPr>
                <p:cNvPr id="14" name="Ink 13">
                  <a:extLst>
                    <a:ext uri="{FF2B5EF4-FFF2-40B4-BE49-F238E27FC236}">
                      <a16:creationId xmlns:a16="http://schemas.microsoft.com/office/drawing/2014/main" id="{BA27B552-18D4-4EA9-B7D2-ECA1BCF0032D}"/>
                    </a:ext>
                  </a:extLst>
                </p:cNvPr>
                <p:cNvPicPr/>
                <p:nvPr/>
              </p:nvPicPr>
              <p:blipFill>
                <a:blip r:embed="rId9"/>
                <a:stretch>
                  <a:fillRect/>
                </a:stretch>
              </p:blipFill>
              <p:spPr>
                <a:xfrm>
                  <a:off x="1992865" y="1222844"/>
                  <a:ext cx="27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5C938D5C-51CE-4508-B9FF-4D7947666EC4}"/>
                    </a:ext>
                  </a:extLst>
                </p14:cNvPr>
                <p14:cNvContentPartPr/>
                <p14:nvPr/>
              </p14:nvContentPartPr>
              <p14:xfrm>
                <a:off x="1992145" y="1164164"/>
                <a:ext cx="360" cy="360"/>
              </p14:xfrm>
            </p:contentPart>
          </mc:Choice>
          <mc:Fallback xmlns="">
            <p:pic>
              <p:nvPicPr>
                <p:cNvPr id="15" name="Ink 14">
                  <a:extLst>
                    <a:ext uri="{FF2B5EF4-FFF2-40B4-BE49-F238E27FC236}">
                      <a16:creationId xmlns:a16="http://schemas.microsoft.com/office/drawing/2014/main" id="{5C938D5C-51CE-4508-B9FF-4D7947666EC4}"/>
                    </a:ext>
                  </a:extLst>
                </p:cNvPr>
                <p:cNvPicPr/>
                <p:nvPr/>
              </p:nvPicPr>
              <p:blipFill>
                <a:blip r:embed="rId3"/>
                <a:stretch>
                  <a:fillRect/>
                </a:stretch>
              </p:blipFill>
              <p:spPr>
                <a:xfrm>
                  <a:off x="1983145" y="1155164"/>
                  <a:ext cx="18000" cy="18000"/>
                </a:xfrm>
                <a:prstGeom prst="rect">
                  <a:avLst/>
                </a:prstGeom>
              </p:spPr>
            </p:pic>
          </mc:Fallback>
        </mc:AlternateContent>
      </p:grpSp>
      <p:graphicFrame>
        <p:nvGraphicFramePr>
          <p:cNvPr id="18" name="Table 17">
            <a:extLst>
              <a:ext uri="{FF2B5EF4-FFF2-40B4-BE49-F238E27FC236}">
                <a16:creationId xmlns:a16="http://schemas.microsoft.com/office/drawing/2014/main" id="{85AD47F6-8A42-4B2F-84AB-43F481828930}"/>
              </a:ext>
            </a:extLst>
          </p:cNvPr>
          <p:cNvGraphicFramePr>
            <a:graphicFrameLocks noGrp="1"/>
          </p:cNvGraphicFramePr>
          <p:nvPr/>
        </p:nvGraphicFramePr>
        <p:xfrm>
          <a:off x="1694046" y="3031958"/>
          <a:ext cx="8075600" cy="3288295"/>
        </p:xfrm>
        <a:graphic>
          <a:graphicData uri="http://schemas.openxmlformats.org/drawingml/2006/table">
            <a:tbl>
              <a:tblPr/>
              <a:tblGrid>
                <a:gridCol w="807560">
                  <a:extLst>
                    <a:ext uri="{9D8B030D-6E8A-4147-A177-3AD203B41FA5}">
                      <a16:colId xmlns:a16="http://schemas.microsoft.com/office/drawing/2014/main" val="3582316287"/>
                    </a:ext>
                  </a:extLst>
                </a:gridCol>
                <a:gridCol w="807560">
                  <a:extLst>
                    <a:ext uri="{9D8B030D-6E8A-4147-A177-3AD203B41FA5}">
                      <a16:colId xmlns:a16="http://schemas.microsoft.com/office/drawing/2014/main" val="2824839905"/>
                    </a:ext>
                  </a:extLst>
                </a:gridCol>
                <a:gridCol w="807560">
                  <a:extLst>
                    <a:ext uri="{9D8B030D-6E8A-4147-A177-3AD203B41FA5}">
                      <a16:colId xmlns:a16="http://schemas.microsoft.com/office/drawing/2014/main" val="2842537858"/>
                    </a:ext>
                  </a:extLst>
                </a:gridCol>
                <a:gridCol w="807560">
                  <a:extLst>
                    <a:ext uri="{9D8B030D-6E8A-4147-A177-3AD203B41FA5}">
                      <a16:colId xmlns:a16="http://schemas.microsoft.com/office/drawing/2014/main" val="1308404711"/>
                    </a:ext>
                  </a:extLst>
                </a:gridCol>
                <a:gridCol w="807560">
                  <a:extLst>
                    <a:ext uri="{9D8B030D-6E8A-4147-A177-3AD203B41FA5}">
                      <a16:colId xmlns:a16="http://schemas.microsoft.com/office/drawing/2014/main" val="3605423140"/>
                    </a:ext>
                  </a:extLst>
                </a:gridCol>
                <a:gridCol w="807560">
                  <a:extLst>
                    <a:ext uri="{9D8B030D-6E8A-4147-A177-3AD203B41FA5}">
                      <a16:colId xmlns:a16="http://schemas.microsoft.com/office/drawing/2014/main" val="3679143907"/>
                    </a:ext>
                  </a:extLst>
                </a:gridCol>
                <a:gridCol w="807560">
                  <a:extLst>
                    <a:ext uri="{9D8B030D-6E8A-4147-A177-3AD203B41FA5}">
                      <a16:colId xmlns:a16="http://schemas.microsoft.com/office/drawing/2014/main" val="2244473236"/>
                    </a:ext>
                  </a:extLst>
                </a:gridCol>
                <a:gridCol w="807560">
                  <a:extLst>
                    <a:ext uri="{9D8B030D-6E8A-4147-A177-3AD203B41FA5}">
                      <a16:colId xmlns:a16="http://schemas.microsoft.com/office/drawing/2014/main" val="171900737"/>
                    </a:ext>
                  </a:extLst>
                </a:gridCol>
                <a:gridCol w="807560">
                  <a:extLst>
                    <a:ext uri="{9D8B030D-6E8A-4147-A177-3AD203B41FA5}">
                      <a16:colId xmlns:a16="http://schemas.microsoft.com/office/drawing/2014/main" val="2390573997"/>
                    </a:ext>
                  </a:extLst>
                </a:gridCol>
                <a:gridCol w="807560">
                  <a:extLst>
                    <a:ext uri="{9D8B030D-6E8A-4147-A177-3AD203B41FA5}">
                      <a16:colId xmlns:a16="http://schemas.microsoft.com/office/drawing/2014/main" val="3392678530"/>
                    </a:ext>
                  </a:extLst>
                </a:gridCol>
              </a:tblGrid>
              <a:tr h="2321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1" i="0" u="none" strike="noStrike">
                          <a:solidFill>
                            <a:srgbClr val="000000"/>
                          </a:solidFill>
                          <a:effectLst/>
                          <a:latin typeface="Times New Roman" panose="02020603050405020304" pitchFamily="18" charset="0"/>
                        </a:rPr>
                        <a:t>Protocol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algn="l" fontAlgn="ctr"/>
                      <a:r>
                        <a:rPr lang="en-US" sz="1200" b="1" i="0" u="none" strike="noStrike">
                          <a:solidFill>
                            <a:srgbClr val="000000"/>
                          </a:solidFill>
                          <a:effectLst/>
                          <a:latin typeface="Times New Roman" panose="02020603050405020304" pitchFamily="18" charset="0"/>
                        </a:rPr>
                        <a:t>COM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en-US" sz="1200" b="1" i="0" u="none" strike="noStrike">
                          <a:solidFill>
                            <a:srgbClr val="000000"/>
                          </a:solidFill>
                          <a:effectLst/>
                          <a:latin typeface="Times New Roman" panose="02020603050405020304" pitchFamily="18" charset="0"/>
                        </a:rPr>
                        <a:t>AFF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en-US" sz="1200" b="1" i="0" u="none" strike="noStrike" dirty="0">
                          <a:solidFill>
                            <a:srgbClr val="000000"/>
                          </a:solidFill>
                          <a:effectLst/>
                          <a:latin typeface="Times New Roman" panose="02020603050405020304" pitchFamily="18" charset="0"/>
                        </a:rPr>
                        <a:t>EIR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en-US" sz="1200" b="1" i="0" u="none" strike="noStrike">
                          <a:solidFill>
                            <a:srgbClr val="000000"/>
                          </a:solidFill>
                          <a:effectLst/>
                          <a:latin typeface="Times New Roman" panose="02020603050405020304" pitchFamily="18" charset="0"/>
                        </a:rPr>
                        <a:t>EIM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en-US" sz="1200" b="1" i="0" u="none" strike="noStrike">
                          <a:solidFill>
                            <a:srgbClr val="000000"/>
                          </a:solidFill>
                          <a:effectLst/>
                          <a:latin typeface="Times New Roman" panose="02020603050405020304" pitchFamily="18" charset="0"/>
                        </a:rPr>
                        <a:t>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en-US" sz="1200" b="1" i="0" u="none" strike="noStrike">
                          <a:solidFill>
                            <a:srgbClr val="000000"/>
                          </a:solidFill>
                          <a:effectLst/>
                          <a:latin typeface="Times New Roman" panose="02020603050405020304" pitchFamily="18" charset="0"/>
                        </a:rPr>
                        <a:t>AGG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en-US" sz="1200" b="1" i="0" u="none" strike="noStrike">
                          <a:solidFill>
                            <a:srgbClr val="000000"/>
                          </a:solidFill>
                          <a:effectLst/>
                          <a:latin typeface="Times New Roman" panose="02020603050405020304" pitchFamily="18" charset="0"/>
                        </a:rPr>
                        <a:t>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fontAlgn="ctr"/>
                      <a:r>
                        <a:rPr lang="en-US" sz="1200" b="1" i="0" u="none" strike="noStrike">
                          <a:solidFill>
                            <a:srgbClr val="000000"/>
                          </a:solidFill>
                          <a:effectLst/>
                          <a:latin typeface="Times New Roman" panose="02020603050405020304" pitchFamily="18" charset="0"/>
                        </a:rPr>
                        <a:t>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19159732"/>
                  </a:ext>
                </a:extLst>
              </a:tr>
              <a:tr h="6054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1" i="0" u="none" strike="noStrike">
                          <a:solidFill>
                            <a:srgbClr val="000000"/>
                          </a:solidFill>
                          <a:effectLst/>
                          <a:latin typeface="Times New Roman" panose="02020603050405020304" pitchFamily="18" charset="0"/>
                        </a:rPr>
                        <a:t>_Waugh________</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443219"/>
                  </a:ext>
                </a:extLst>
              </a:tr>
              <a:tr h="305753">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1049841"/>
                  </a:ext>
                </a:extLst>
              </a:tr>
              <a:tr h="2321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393349"/>
                  </a:ext>
                </a:extLst>
              </a:tr>
              <a:tr h="2321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1" i="0" u="none" strike="noStrike">
                          <a:solidFill>
                            <a:srgbClr val="000000"/>
                          </a:solidFill>
                          <a:effectLst/>
                          <a:latin typeface="Times New Roman" panose="02020603050405020304" pitchFamily="18" charset="0"/>
                        </a:rPr>
                        <a:t>3GF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329968"/>
                  </a:ext>
                </a:extLst>
              </a:tr>
              <a:tr h="2321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1" i="0" u="none" strike="noStrike">
                          <a:solidFill>
                            <a:srgbClr val="000000"/>
                          </a:solidFill>
                          <a:effectLst/>
                          <a:latin typeface="Times New Roman" panose="02020603050405020304" pitchFamily="18"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977043"/>
                  </a:ext>
                </a:extLst>
              </a:tr>
              <a:tr h="2321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1" i="0" u="none" strike="noStrike">
                          <a:solidFill>
                            <a:srgbClr val="000000"/>
                          </a:solidFill>
                          <a:effectLst/>
                          <a:latin typeface="Times New Roman" panose="02020603050405020304" pitchFamily="18" charset="0"/>
                        </a:rPr>
                        <a:t>13MF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906774"/>
                  </a:ext>
                </a:extLst>
              </a:tr>
              <a:tr h="2321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750820"/>
                  </a:ext>
                </a:extLst>
              </a:tr>
              <a:tr h="2321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200" b="1" i="0" u="none" strike="noStrike">
                          <a:solidFill>
                            <a:srgbClr val="000000"/>
                          </a:solidFill>
                          <a:effectLst/>
                          <a:latin typeface="Times New Roman" panose="02020603050405020304"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037603"/>
                  </a:ext>
                </a:extLst>
              </a:tr>
              <a:tr h="30575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1" i="0" u="none" strike="noStrike">
                          <a:solidFill>
                            <a:srgbClr val="000000"/>
                          </a:solidFill>
                          <a:effectLst/>
                          <a:latin typeface="Times New Roman" panose="02020603050405020304" pitchFamily="18" charset="0"/>
                        </a:rPr>
                        <a:t>18GF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74777031"/>
                  </a:ext>
                </a:extLst>
              </a:tr>
              <a:tr h="23218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1" i="0" u="none" strike="noStrike">
                          <a:solidFill>
                            <a:srgbClr val="000000"/>
                          </a:solidFill>
                          <a:effectLst/>
                          <a:latin typeface="Times New Roman" panose="02020603050405020304" pitchFamily="18" charset="0"/>
                        </a:rPr>
                        <a:t>17BM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551965"/>
                  </a:ext>
                </a:extLst>
              </a:tr>
              <a:tr h="213797">
                <a:tc>
                  <a:txBody>
                    <a:bodyPr/>
                    <a:lstStyle/>
                    <a:p>
                      <a:pPr algn="l" fontAlgn="b"/>
                      <a:r>
                        <a:rPr lang="en-US" sz="1100" b="0" i="0" u="none" strike="noStrike">
                          <a:solidFill>
                            <a:srgbClr val="FF0000"/>
                          </a:solidFill>
                          <a:effectLst/>
                          <a:latin typeface="Calibri" panose="020F0502020204030204" pitchFamily="34" charset="0"/>
                        </a:rPr>
                        <a:t>mean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FF0000"/>
                          </a:solidFill>
                          <a:effectLst/>
                          <a:latin typeface="Calibri" panose="020F0502020204030204" pitchFamily="34" charset="0"/>
                        </a:rPr>
                        <a:t>2.333333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FF0000"/>
                          </a:solidFill>
                          <a:effectLst/>
                          <a:latin typeface="Calibri" panose="020F0502020204030204" pitchFamily="34" charset="0"/>
                        </a:rPr>
                        <a:t>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FF0000"/>
                          </a:solidFill>
                          <a:effectLst/>
                          <a:latin typeface="Calibri" panose="020F0502020204030204" pitchFamily="34" charset="0"/>
                        </a:rPr>
                        <a:t>2.111111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FF0000"/>
                          </a:solidFill>
                          <a:effectLst/>
                          <a:latin typeface="Calibri" panose="020F0502020204030204" pitchFamily="34" charset="0"/>
                        </a:rPr>
                        <a:t>2.333333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FF0000"/>
                          </a:solidFill>
                          <a:effectLst/>
                          <a:latin typeface="Calibri" panose="020F0502020204030204" pitchFamily="34" charset="0"/>
                        </a:rPr>
                        <a:t>2.222222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FF0000"/>
                          </a:solidFill>
                          <a:effectLst/>
                          <a:latin typeface="Calibri" panose="020F0502020204030204" pitchFamily="34" charset="0"/>
                        </a:rPr>
                        <a:t>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FF0000"/>
                          </a:solidFill>
                          <a:effectLst/>
                          <a:latin typeface="Calibri" panose="020F0502020204030204" pitchFamily="34" charset="0"/>
                        </a:rPr>
                        <a:t>3.777778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FF0000"/>
                          </a:solidFill>
                          <a:effectLst/>
                          <a:latin typeface="Calibri" panose="020F0502020204030204" pitchFamily="34" charset="0"/>
                        </a:rPr>
                        <a:t>4.444444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93134380"/>
                  </a:ext>
                </a:extLst>
              </a:tr>
            </a:tbl>
          </a:graphicData>
        </a:graphic>
      </p:graphicFrame>
      <p:sp>
        <p:nvSpPr>
          <p:cNvPr id="19" name="TextBox 18">
            <a:extLst>
              <a:ext uri="{FF2B5EF4-FFF2-40B4-BE49-F238E27FC236}">
                <a16:creationId xmlns:a16="http://schemas.microsoft.com/office/drawing/2014/main" id="{CCCE31F8-8B30-4228-AB7B-0733F64693DE}"/>
              </a:ext>
            </a:extLst>
          </p:cNvPr>
          <p:cNvSpPr txBox="1"/>
          <p:nvPr/>
        </p:nvSpPr>
        <p:spPr>
          <a:xfrm>
            <a:off x="9388716" y="1039528"/>
            <a:ext cx="24674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Rated 1 (lowest) to 7 (highest)</a:t>
            </a:r>
          </a:p>
        </p:txBody>
      </p:sp>
      <p:pic>
        <p:nvPicPr>
          <p:cNvPr id="20" name="Picture 19">
            <a:extLst>
              <a:ext uri="{FF2B5EF4-FFF2-40B4-BE49-F238E27FC236}">
                <a16:creationId xmlns:a16="http://schemas.microsoft.com/office/drawing/2014/main" id="{CD3D6362-2325-4E1D-80C2-3DD8D8CDC99C}"/>
              </a:ext>
            </a:extLst>
          </p:cNvPr>
          <p:cNvPicPr>
            <a:picLocks noChangeAspect="1"/>
          </p:cNvPicPr>
          <p:nvPr/>
        </p:nvPicPr>
        <p:blipFill>
          <a:blip r:embed="rId11"/>
          <a:stretch>
            <a:fillRect/>
          </a:stretch>
        </p:blipFill>
        <p:spPr>
          <a:xfrm>
            <a:off x="188892" y="3463128"/>
            <a:ext cx="1938696" cy="1475360"/>
          </a:xfrm>
          <a:prstGeom prst="rect">
            <a:avLst/>
          </a:prstGeom>
        </p:spPr>
      </p:pic>
      <p:pic>
        <p:nvPicPr>
          <p:cNvPr id="21" name="Picture 20">
            <a:extLst>
              <a:ext uri="{FF2B5EF4-FFF2-40B4-BE49-F238E27FC236}">
                <a16:creationId xmlns:a16="http://schemas.microsoft.com/office/drawing/2014/main" id="{AB3E2E34-7E46-4F38-AB9C-CCD9E0ED27F1}"/>
              </a:ext>
            </a:extLst>
          </p:cNvPr>
          <p:cNvPicPr>
            <a:picLocks noChangeAspect="1"/>
          </p:cNvPicPr>
          <p:nvPr/>
        </p:nvPicPr>
        <p:blipFill>
          <a:blip r:embed="rId12"/>
          <a:stretch>
            <a:fillRect/>
          </a:stretch>
        </p:blipFill>
        <p:spPr>
          <a:xfrm>
            <a:off x="10331800" y="4938488"/>
            <a:ext cx="1457070" cy="1755800"/>
          </a:xfrm>
          <a:prstGeom prst="rect">
            <a:avLst/>
          </a:prstGeom>
        </p:spPr>
      </p:pic>
      <p:graphicFrame>
        <p:nvGraphicFramePr>
          <p:cNvPr id="23" name="TextBox 6">
            <a:extLst>
              <a:ext uri="{FF2B5EF4-FFF2-40B4-BE49-F238E27FC236}">
                <a16:creationId xmlns:a16="http://schemas.microsoft.com/office/drawing/2014/main" id="{76E25F9E-83D3-436A-9506-7810C3A82640}"/>
              </a:ext>
            </a:extLst>
          </p:cNvPr>
          <p:cNvGraphicFramePr/>
          <p:nvPr/>
        </p:nvGraphicFramePr>
        <p:xfrm>
          <a:off x="1415006" y="537746"/>
          <a:ext cx="8149590" cy="23083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155043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a:cs typeface="+mj-cs"/>
              </a:rPr>
              <a:t>Object Relations Inventory (ORI)</a:t>
            </a:r>
          </a:p>
        </p:txBody>
      </p:sp>
      <p:sp>
        <p:nvSpPr>
          <p:cNvPr id="44035" name="Rectangle 3"/>
          <p:cNvSpPr>
            <a:spLocks noGrp="1" noChangeArrowheads="1"/>
          </p:cNvSpPr>
          <p:nvPr>
            <p:ph type="body" idx="1"/>
          </p:nvPr>
        </p:nvSpPr>
        <p:spPr/>
        <p:txBody>
          <a:bodyPr/>
          <a:lstStyle/>
          <a:p>
            <a:pPr>
              <a:defRPr/>
            </a:pPr>
            <a:r>
              <a:rPr lang="en-US" dirty="0">
                <a:cs typeface="+mn-cs"/>
              </a:rPr>
              <a:t>Open-ended interview </a:t>
            </a:r>
            <a:r>
              <a:rPr lang="en-US" sz="2400" dirty="0">
                <a:cs typeface="+mn-cs"/>
              </a:rPr>
              <a:t>(originally written, A. </a:t>
            </a:r>
            <a:r>
              <a:rPr lang="en-US" sz="2400" dirty="0" err="1">
                <a:cs typeface="+mn-cs"/>
              </a:rPr>
              <a:t>Sugarman</a:t>
            </a:r>
            <a:r>
              <a:rPr lang="en-US" sz="2400" dirty="0">
                <a:cs typeface="+mn-cs"/>
              </a:rPr>
              <a:t> at YPI made it interview, permitting interactional data)</a:t>
            </a:r>
          </a:p>
          <a:p>
            <a:pPr>
              <a:defRPr/>
            </a:pPr>
            <a:r>
              <a:rPr lang="en-US" dirty="0">
                <a:cs typeface="+mn-cs"/>
              </a:rPr>
              <a:t>Asks patients to describe </a:t>
            </a:r>
          </a:p>
          <a:p>
            <a:pPr lvl="1">
              <a:buFontTx/>
              <a:buChar char="•"/>
              <a:defRPr/>
            </a:pPr>
            <a:r>
              <a:rPr lang="en-US" dirty="0"/>
              <a:t>Mother</a:t>
            </a:r>
          </a:p>
          <a:p>
            <a:pPr lvl="1">
              <a:buFontTx/>
              <a:buChar char="•"/>
              <a:defRPr/>
            </a:pPr>
            <a:r>
              <a:rPr lang="en-US" dirty="0"/>
              <a:t>Father</a:t>
            </a:r>
          </a:p>
          <a:p>
            <a:pPr lvl="1">
              <a:buFontTx/>
              <a:buChar char="•"/>
              <a:defRPr/>
            </a:pPr>
            <a:r>
              <a:rPr lang="en-US" dirty="0"/>
              <a:t>Significant other</a:t>
            </a:r>
          </a:p>
          <a:p>
            <a:pPr lvl="1">
              <a:buFontTx/>
              <a:buChar char="•"/>
              <a:defRPr/>
            </a:pPr>
            <a:r>
              <a:rPr lang="en-US" dirty="0"/>
              <a:t>Pet</a:t>
            </a:r>
          </a:p>
          <a:p>
            <a:pPr lvl="1">
              <a:buFontTx/>
              <a:buChar char="•"/>
              <a:defRPr/>
            </a:pPr>
            <a:r>
              <a:rPr lang="en-US" dirty="0"/>
              <a:t>Self</a:t>
            </a:r>
          </a:p>
          <a:p>
            <a:pPr lvl="1">
              <a:buFontTx/>
              <a:buChar char="•"/>
              <a:defRPr/>
            </a:pPr>
            <a:r>
              <a:rPr lang="en-US" dirty="0"/>
              <a:t>Therapist</a:t>
            </a:r>
          </a:p>
        </p:txBody>
      </p:sp>
    </p:spTree>
    <p:extLst>
      <p:ext uri="{BB962C8B-B14F-4D97-AF65-F5344CB8AC3E}">
        <p14:creationId xmlns:p14="http://schemas.microsoft.com/office/powerpoint/2010/main" val="567265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a:cs typeface="+mj-cs"/>
              </a:rPr>
              <a:t>Conceptual Level Scale</a:t>
            </a:r>
          </a:p>
        </p:txBody>
      </p:sp>
      <p:sp>
        <p:nvSpPr>
          <p:cNvPr id="78851" name="Rectangle 3"/>
          <p:cNvSpPr>
            <a:spLocks noGrp="1" noChangeArrowheads="1"/>
          </p:cNvSpPr>
          <p:nvPr>
            <p:ph type="body" idx="1"/>
          </p:nvPr>
        </p:nvSpPr>
        <p:spPr/>
        <p:txBody>
          <a:bodyPr/>
          <a:lstStyle/>
          <a:p>
            <a:pPr>
              <a:lnSpc>
                <a:spcPct val="90000"/>
              </a:lnSpc>
              <a:buFontTx/>
              <a:buChar char="1"/>
              <a:defRPr/>
            </a:pPr>
            <a:r>
              <a:rPr lang="en-US" dirty="0">
                <a:cs typeface="+mn-cs"/>
              </a:rPr>
              <a:t>Sensorimotor Preoperational (Need gratification or frustration)</a:t>
            </a:r>
          </a:p>
          <a:p>
            <a:pPr>
              <a:lnSpc>
                <a:spcPct val="90000"/>
              </a:lnSpc>
              <a:buFontTx/>
              <a:buChar char="3"/>
              <a:defRPr/>
            </a:pPr>
            <a:r>
              <a:rPr lang="en-US" dirty="0">
                <a:cs typeface="+mn-cs"/>
              </a:rPr>
              <a:t>Concrete Perceptual (Physical appearance)</a:t>
            </a:r>
          </a:p>
          <a:p>
            <a:pPr>
              <a:lnSpc>
                <a:spcPct val="90000"/>
              </a:lnSpc>
              <a:buFontTx/>
              <a:buChar char="5"/>
              <a:defRPr/>
            </a:pPr>
            <a:r>
              <a:rPr lang="en-US" dirty="0">
                <a:solidFill>
                  <a:srgbClr val="FF0000"/>
                </a:solidFill>
                <a:cs typeface="+mn-cs"/>
              </a:rPr>
              <a:t>External Iconic (Actions or behaviors)</a:t>
            </a:r>
          </a:p>
          <a:p>
            <a:pPr>
              <a:lnSpc>
                <a:spcPct val="90000"/>
              </a:lnSpc>
              <a:buFontTx/>
              <a:buChar char="7"/>
              <a:defRPr/>
            </a:pPr>
            <a:r>
              <a:rPr lang="en-US" dirty="0">
                <a:solidFill>
                  <a:srgbClr val="FF0000"/>
                </a:solidFill>
                <a:cs typeface="+mn-cs"/>
              </a:rPr>
              <a:t>Internal Iconic (Thoughts, feelings, and other mental state) </a:t>
            </a:r>
            <a:r>
              <a:rPr lang="en-US" sz="2800" i="1" dirty="0">
                <a:solidFill>
                  <a:srgbClr val="FFFF00"/>
                </a:solidFill>
                <a:cs typeface="+mn-cs"/>
              </a:rPr>
              <a:t>---Madeline’s scores on ORI---</a:t>
            </a:r>
          </a:p>
          <a:p>
            <a:pPr>
              <a:lnSpc>
                <a:spcPct val="90000"/>
              </a:lnSpc>
              <a:buFontTx/>
              <a:buChar char="9"/>
              <a:defRPr/>
            </a:pPr>
            <a:r>
              <a:rPr lang="en-US" dirty="0">
                <a:cs typeface="+mn-cs"/>
              </a:rPr>
              <a:t>Conceptual (Coherent, complex integration)</a:t>
            </a:r>
          </a:p>
          <a:p>
            <a:pPr algn="r">
              <a:lnSpc>
                <a:spcPct val="90000"/>
              </a:lnSpc>
              <a:buFontTx/>
              <a:buNone/>
              <a:defRPr/>
            </a:pPr>
            <a:r>
              <a:rPr lang="en-US" sz="2400" dirty="0">
                <a:cs typeface="+mn-cs"/>
              </a:rPr>
              <a:t>Blatt et al. (1979, 1988)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75000">
              <a:srgbClr val="00004D"/>
            </a:gs>
            <a:gs pos="50000">
              <a:srgbClr val="000033"/>
            </a:gs>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a:cs typeface="+mj-cs"/>
              </a:rPr>
              <a:t>Differentiation-Relatedness Scale</a:t>
            </a:r>
          </a:p>
        </p:txBody>
      </p:sp>
      <p:sp>
        <p:nvSpPr>
          <p:cNvPr id="36867" name="Rectangle 3"/>
          <p:cNvSpPr>
            <a:spLocks noGrp="1" noChangeArrowheads="1"/>
          </p:cNvSpPr>
          <p:nvPr>
            <p:ph type="body" idx="1"/>
          </p:nvPr>
        </p:nvSpPr>
        <p:spPr/>
        <p:txBody>
          <a:bodyPr/>
          <a:lstStyle/>
          <a:p>
            <a:pPr>
              <a:lnSpc>
                <a:spcPct val="90000"/>
              </a:lnSpc>
              <a:buFontTx/>
              <a:buNone/>
              <a:defRPr/>
            </a:pPr>
            <a:r>
              <a:rPr lang="en-US" dirty="0">
                <a:cs typeface="+mn-cs"/>
              </a:rPr>
              <a:t>1 Self-other boundary compromise</a:t>
            </a:r>
          </a:p>
          <a:p>
            <a:pPr>
              <a:lnSpc>
                <a:spcPct val="90000"/>
              </a:lnSpc>
              <a:buFontTx/>
              <a:buNone/>
              <a:defRPr/>
            </a:pPr>
            <a:r>
              <a:rPr lang="en-US" dirty="0">
                <a:cs typeface="+mn-cs"/>
              </a:rPr>
              <a:t>2 Self-other boundary confusion</a:t>
            </a:r>
          </a:p>
          <a:p>
            <a:pPr>
              <a:lnSpc>
                <a:spcPct val="90000"/>
              </a:lnSpc>
              <a:buFontTx/>
              <a:buNone/>
              <a:defRPr/>
            </a:pPr>
            <a:r>
              <a:rPr lang="en-US" dirty="0">
                <a:cs typeface="+mn-cs"/>
              </a:rPr>
              <a:t>3 Self-other mirroring</a:t>
            </a:r>
          </a:p>
          <a:p>
            <a:pPr>
              <a:lnSpc>
                <a:spcPct val="90000"/>
              </a:lnSpc>
              <a:buFontTx/>
              <a:buNone/>
              <a:defRPr/>
            </a:pPr>
            <a:r>
              <a:rPr lang="en-US" dirty="0">
                <a:cs typeface="+mn-cs"/>
              </a:rPr>
              <a:t>4 Self-other idealization or denigration</a:t>
            </a:r>
          </a:p>
          <a:p>
            <a:pPr>
              <a:lnSpc>
                <a:spcPct val="90000"/>
              </a:lnSpc>
              <a:buFontTx/>
              <a:buNone/>
              <a:defRPr/>
            </a:pPr>
            <a:r>
              <a:rPr lang="en-US" dirty="0">
                <a:cs typeface="+mn-cs"/>
              </a:rPr>
              <a:t>5 </a:t>
            </a:r>
            <a:r>
              <a:rPr lang="en-US" dirty="0">
                <a:solidFill>
                  <a:srgbClr val="FF0000"/>
                </a:solidFill>
                <a:cs typeface="+mn-cs"/>
              </a:rPr>
              <a:t>Semi-differentiated tenuous consolidation of representations through splitting (polarization) and/or by an emphasis on concrete part properties</a:t>
            </a:r>
            <a:r>
              <a:rPr lang="en-US" dirty="0">
                <a:cs typeface="+mn-cs"/>
              </a:rPr>
              <a:t>.</a:t>
            </a:r>
          </a:p>
          <a:p>
            <a:pPr>
              <a:lnSpc>
                <a:spcPct val="90000"/>
              </a:lnSpc>
              <a:buFontTx/>
              <a:buNone/>
              <a:defRPr/>
            </a:pPr>
            <a:r>
              <a:rPr lang="en-US" sz="2800" i="1" dirty="0">
                <a:solidFill>
                  <a:srgbClr val="FFFF00"/>
                </a:solidFill>
              </a:rPr>
              <a:t>---Madeline’s score on ORI---</a:t>
            </a:r>
            <a:endParaRPr lang="en-US" sz="2800" dirty="0">
              <a:cs typeface="+mn-cs"/>
            </a:endParaRPr>
          </a:p>
          <a:p>
            <a:pPr algn="r">
              <a:lnSpc>
                <a:spcPct val="90000"/>
              </a:lnSpc>
              <a:buFontTx/>
              <a:buNone/>
              <a:defRPr/>
            </a:pPr>
            <a:r>
              <a:rPr lang="en-US" sz="2400" dirty="0">
                <a:cs typeface="+mn-cs"/>
              </a:rPr>
              <a:t>Diamond et al. (1990, 1991, 2014)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ORI: 1</a:t>
            </a:r>
            <a:r>
              <a:rPr lang="en-US" sz="4000">
                <a:solidFill>
                  <a:srgbClr val="FFFFFF"/>
                </a:solidFill>
              </a:rPr>
              <a:t>. </a:t>
            </a:r>
            <a:r>
              <a:rPr lang="en-US" sz="4000" i="1">
                <a:solidFill>
                  <a:srgbClr val="FFFFFF"/>
                </a:solidFill>
              </a:rPr>
              <a:t>Describe Your Mother</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"What do we know when we know a person?"</a:t>
            </a:r>
          </a:p>
        </p:txBody>
      </p:sp>
      <p:sp>
        <p:nvSpPr>
          <p:cNvPr id="3" name="Content Placeholder 2"/>
          <p:cNvSpPr>
            <a:spLocks noGrp="1"/>
          </p:cNvSpPr>
          <p:nvPr>
            <p:ph idx="1"/>
          </p:nvPr>
        </p:nvSpPr>
        <p:spPr>
          <a:xfrm>
            <a:off x="6503158" y="649480"/>
            <a:ext cx="4862447" cy="5546047"/>
          </a:xfrm>
        </p:spPr>
        <p:txBody>
          <a:bodyPr anchor="ctr">
            <a:normAutofit/>
          </a:bodyPr>
          <a:lstStyle/>
          <a:p>
            <a:pPr marL="0" indent="0">
              <a:buNone/>
            </a:pPr>
            <a:r>
              <a:rPr lang="en-US" sz="1400" b="1" dirty="0"/>
              <a:t>First word pops into mind is witch! She’s greedy. </a:t>
            </a:r>
          </a:p>
          <a:p>
            <a:pPr marL="0" indent="0">
              <a:buNone/>
            </a:pPr>
            <a:r>
              <a:rPr lang="en-US" sz="1400" b="1" i="1" dirty="0"/>
              <a:t>(describe)…</a:t>
            </a:r>
            <a:r>
              <a:rPr lang="en-US" sz="1400" b="1" dirty="0"/>
              <a:t>short, roly-poly, two-faced, phony, don’t trust her. But she’s tough, hard-working. I just don’t know her all that well. </a:t>
            </a:r>
            <a:r>
              <a:rPr lang="en-US" sz="1400" b="1" dirty="0" err="1"/>
              <a:t>‘Cause</a:t>
            </a:r>
            <a:r>
              <a:rPr lang="en-US" sz="1400" b="1" dirty="0"/>
              <a:t> she won’t let you. Did I say greedy? I’ll say it again—she’s really greedy. </a:t>
            </a:r>
          </a:p>
          <a:p>
            <a:pPr marL="0" indent="0">
              <a:buNone/>
            </a:pPr>
            <a:r>
              <a:rPr lang="en-US" sz="1400" b="1" i="1" dirty="0"/>
              <a:t>(Witch first thing?) </a:t>
            </a:r>
            <a:r>
              <a:rPr lang="en-US" sz="1400" b="1" dirty="0"/>
              <a:t>Not good witch or bad witch. Don’t think about her very much. Don't particularly like her; tolerate her—barely. Don’t trust her. Worked hard all her life. Very violent marriage. Three kids really young. As a youngster, I think she had it very hard. Won’t talk about it. Very closed</a:t>
            </a:r>
            <a:r>
              <a:rPr lang="en-US" sz="1400" b="1" i="1" dirty="0"/>
              <a:t>. </a:t>
            </a:r>
          </a:p>
          <a:p>
            <a:pPr marL="0" indent="0">
              <a:buNone/>
            </a:pPr>
            <a:r>
              <a:rPr lang="en-US" sz="1400" b="1" i="1" dirty="0"/>
              <a:t>(Trust?) </a:t>
            </a:r>
            <a:r>
              <a:rPr lang="en-US" sz="1400" b="1" dirty="0"/>
              <a:t>She has own set of motives for what she does that are unlike most people’s. I don’t know what she’s really about. Does things if something in it for her, greedy, money hungry,  complicated. She won’t let you know her, so your questions remain questions. If you ask her about her childhood, she gets up and leaves! So I’m left with just blanks. Her marriage was brutal. Good cook, though, makes great donuts. Not healthy eater. Very rarely see her. I left very young.</a:t>
            </a:r>
          </a:p>
          <a:p>
            <a:pPr marL="0" indent="0">
              <a:buNone/>
            </a:pPr>
            <a:r>
              <a:rPr lang="en-US" sz="1400" b="1" dirty="0"/>
              <a:t> </a:t>
            </a:r>
            <a:r>
              <a:rPr lang="en-US" sz="1400" b="1" i="1" dirty="0"/>
              <a:t>(Young?) </a:t>
            </a:r>
            <a:r>
              <a:rPr lang="en-US" sz="1400" b="1" dirty="0"/>
              <a:t>When I was 12, in foster homes for a while. They didn’t work out. So I went to work. I couldn’t tell you her favorite color or ice cream, no personal details. Keeps everything to herself.</a:t>
            </a:r>
          </a:p>
          <a:p>
            <a:pPr marL="0" indent="0">
              <a:buNone/>
            </a:pPr>
            <a:br>
              <a:rPr kumimoji="0" lang="en-US" sz="1900" b="0" i="1" u="none" strike="noStrike" kern="0" cap="none" spc="0" normalizeH="0" baseline="0" noProof="0" dirty="0">
                <a:ln>
                  <a:noFill/>
                </a:ln>
                <a:solidFill>
                  <a:srgbClr val="000066"/>
                </a:solidFill>
                <a:effectLst/>
                <a:uLnTx/>
                <a:uFillTx/>
                <a:latin typeface="Times New Roman"/>
                <a:ea typeface="ＭＳ Ｐゴシック"/>
              </a:rPr>
            </a:br>
            <a:r>
              <a:rPr kumimoji="0" lang="en-US" sz="1900" b="0" i="1" u="none" strike="noStrike" kern="0" cap="none" spc="0" normalizeH="0" baseline="0" noProof="0" dirty="0">
                <a:ln>
                  <a:noFill/>
                </a:ln>
                <a:solidFill>
                  <a:srgbClr val="000066"/>
                </a:solidFill>
                <a:effectLst/>
                <a:uLnTx/>
                <a:uFillTx/>
                <a:latin typeface="Times New Roman"/>
                <a:ea typeface="ＭＳ Ｐゴシック"/>
              </a:rPr>
              <a:t>Auerbach ratings </a:t>
            </a:r>
            <a:r>
              <a:rPr kumimoji="0" lang="en-US" sz="1900" b="1" i="1" u="none" strike="noStrike" kern="0" cap="none" spc="0" normalizeH="0" baseline="0" noProof="0" dirty="0">
                <a:ln>
                  <a:noFill/>
                </a:ln>
                <a:solidFill>
                  <a:srgbClr val="000066"/>
                </a:solidFill>
                <a:effectLst/>
                <a:uLnTx/>
                <a:uFillTx/>
                <a:latin typeface="Times New Roman"/>
                <a:ea typeface="ＭＳ Ｐゴシック"/>
              </a:rPr>
              <a:t>CL= (1-9) </a:t>
            </a:r>
            <a:r>
              <a:rPr kumimoji="0" lang="en-US" sz="1900" b="1" i="1" u="none" strike="noStrike" kern="0" cap="none" spc="0" normalizeH="0" baseline="0" noProof="0" dirty="0">
                <a:ln>
                  <a:noFill/>
                </a:ln>
                <a:solidFill>
                  <a:srgbClr val="FF0000"/>
                </a:solidFill>
                <a:effectLst/>
                <a:uLnTx/>
                <a:uFillTx/>
                <a:latin typeface="Times New Roman"/>
                <a:ea typeface="ＭＳ Ｐゴシック"/>
              </a:rPr>
              <a:t>6</a:t>
            </a:r>
            <a:r>
              <a:rPr kumimoji="0" lang="en-US" sz="1900" b="1" i="1" u="none" strike="noStrike" kern="0" cap="none" spc="0" normalizeH="0" baseline="0" noProof="0" dirty="0">
                <a:ln>
                  <a:noFill/>
                </a:ln>
                <a:solidFill>
                  <a:srgbClr val="000066"/>
                </a:solidFill>
                <a:effectLst/>
                <a:uLnTx/>
                <a:uFillTx/>
                <a:latin typeface="Times New Roman"/>
                <a:ea typeface="ＭＳ Ｐゴシック"/>
              </a:rPr>
              <a:t>; D-R (1-10) = </a:t>
            </a:r>
            <a:r>
              <a:rPr kumimoji="0" lang="en-US" sz="1900" b="1" i="1" u="none" strike="noStrike" kern="0" cap="none" spc="0" normalizeH="0" baseline="0" noProof="0" dirty="0">
                <a:ln>
                  <a:noFill/>
                </a:ln>
                <a:solidFill>
                  <a:srgbClr val="FF0000"/>
                </a:solidFill>
                <a:effectLst/>
                <a:uLnTx/>
                <a:uFillTx/>
                <a:latin typeface="Times New Roman"/>
                <a:ea typeface="ＭＳ Ｐゴシック"/>
              </a:rPr>
              <a:t>5</a:t>
            </a:r>
            <a:endParaRPr lang="en-US" sz="1900" b="1"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3BF0A10-BA32-4151-9DAC-9D1CFAA5791E}"/>
                  </a:ext>
                </a:extLst>
              </p14:cNvPr>
              <p14:cNvContentPartPr/>
              <p14:nvPr/>
            </p14:nvContentPartPr>
            <p14:xfrm>
              <a:off x="6653109" y="5851967"/>
              <a:ext cx="4607280" cy="173880"/>
            </p14:xfrm>
          </p:contentPart>
        </mc:Choice>
        <mc:Fallback xmlns="">
          <p:pic>
            <p:nvPicPr>
              <p:cNvPr id="5" name="Ink 4">
                <a:extLst>
                  <a:ext uri="{FF2B5EF4-FFF2-40B4-BE49-F238E27FC236}">
                    <a16:creationId xmlns:a16="http://schemas.microsoft.com/office/drawing/2014/main" id="{73BF0A10-BA32-4151-9DAC-9D1CFAA5791E}"/>
                  </a:ext>
                </a:extLst>
              </p:cNvPr>
              <p:cNvPicPr/>
              <p:nvPr/>
            </p:nvPicPr>
            <p:blipFill>
              <a:blip r:embed="rId3"/>
              <a:stretch>
                <a:fillRect/>
              </a:stretch>
            </p:blipFill>
            <p:spPr>
              <a:xfrm>
                <a:off x="6599469" y="5744327"/>
                <a:ext cx="4714920" cy="389520"/>
              </a:xfrm>
              <a:prstGeom prst="rect">
                <a:avLst/>
              </a:prstGeom>
            </p:spPr>
          </p:pic>
        </mc:Fallback>
      </mc:AlternateContent>
    </p:spTree>
    <p:extLst>
      <p:ext uri="{BB962C8B-B14F-4D97-AF65-F5344CB8AC3E}">
        <p14:creationId xmlns:p14="http://schemas.microsoft.com/office/powerpoint/2010/main" val="1637110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24568"/>
            <a:ext cx="3766457" cy="5412920"/>
          </a:xfrm>
        </p:spPr>
        <p:txBody>
          <a:bodyPr>
            <a:normAutofit/>
          </a:bodyPr>
          <a:lstStyle/>
          <a:p>
            <a:r>
              <a:rPr lang="en-US" b="1">
                <a:solidFill>
                  <a:srgbClr val="FFFFFF"/>
                </a:solidFill>
              </a:rPr>
              <a:t>Conclusions: Behrends &amp; Blatt -</a:t>
            </a:r>
          </a:p>
        </p:txBody>
      </p:sp>
      <p:sp>
        <p:nvSpPr>
          <p:cNvPr id="3" name="Content Placeholder 2"/>
          <p:cNvSpPr>
            <a:spLocks noGrp="1"/>
          </p:cNvSpPr>
          <p:nvPr>
            <p:ph idx="1"/>
          </p:nvPr>
        </p:nvSpPr>
        <p:spPr>
          <a:xfrm>
            <a:off x="5600700" y="624568"/>
            <a:ext cx="5753098" cy="5412920"/>
          </a:xfrm>
        </p:spPr>
        <p:txBody>
          <a:bodyPr anchor="ctr">
            <a:normAutofit/>
          </a:bodyPr>
          <a:lstStyle/>
          <a:p>
            <a:r>
              <a:rPr lang="en-US" sz="2000" dirty="0"/>
              <a:t>Action-oriented, mercurial, free-spirit; pushes limits &amp; control moves</a:t>
            </a:r>
          </a:p>
          <a:p>
            <a:r>
              <a:rPr lang="en-US" sz="2000" dirty="0"/>
              <a:t>Private + exhibitionistic; vulnerable to depression—hypomanic defense</a:t>
            </a:r>
          </a:p>
          <a:p>
            <a:r>
              <a:rPr lang="en-US" sz="2000" dirty="0"/>
              <a:t>Longing to be valued/needed, underlying sense of emptiness; trauma</a:t>
            </a:r>
          </a:p>
          <a:p>
            <a:r>
              <a:rPr lang="en-US" sz="2000" dirty="0"/>
              <a:t>Capacity for recovery &amp; creative mastery</a:t>
            </a:r>
          </a:p>
          <a:p>
            <a:r>
              <a:rPr lang="en-US" sz="2000" dirty="0"/>
              <a:t>Impressionistic cognitive style, but not repressive</a:t>
            </a:r>
          </a:p>
          <a:p>
            <a:r>
              <a:rPr lang="en-US" sz="2000" dirty="0"/>
              <a:t>Street smart, savvy, rebellious, tries to “beat the system”</a:t>
            </a:r>
          </a:p>
          <a:p>
            <a:r>
              <a:rPr lang="en-US" sz="2000" dirty="0"/>
              <a:t>Loss of distance on more ambiguous stimuli; polarized thinking</a:t>
            </a:r>
          </a:p>
          <a:p>
            <a:r>
              <a:rPr lang="en-US" sz="2000" dirty="0"/>
              <a:t>Themes of seduction &amp; betrayal, guilt &amp; innocence</a:t>
            </a:r>
          </a:p>
          <a:p>
            <a:r>
              <a:rPr lang="en-US" sz="2000" dirty="0"/>
              <a:t>Nagging, unstated question “is something wrong with me?”</a:t>
            </a:r>
          </a:p>
          <a:p>
            <a:pPr marL="0" indent="0">
              <a:buNone/>
            </a:pPr>
            <a:endParaRPr lang="en-US" sz="2000"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11"/>
          </p:nvPr>
        </p:nvSpPr>
        <p:spPr>
          <a:xfrm>
            <a:off x="5600700" y="6356350"/>
            <a:ext cx="427355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"What do we know when we know a person?"</a:t>
            </a:r>
          </a:p>
        </p:txBody>
      </p:sp>
    </p:spTree>
    <p:extLst>
      <p:ext uri="{BB962C8B-B14F-4D97-AF65-F5344CB8AC3E}">
        <p14:creationId xmlns:p14="http://schemas.microsoft.com/office/powerpoint/2010/main" val="223821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45072" y="1289765"/>
            <a:ext cx="3651101" cy="4270963"/>
          </a:xfrm>
        </p:spPr>
        <p:txBody>
          <a:bodyPr anchor="ctr">
            <a:normAutofit/>
          </a:bodyPr>
          <a:lstStyle/>
          <a:p>
            <a:pPr algn="ctr"/>
            <a:r>
              <a:rPr lang="en-US" sz="4800" b="1">
                <a:solidFill>
                  <a:srgbClr val="FFFFFF"/>
                </a:solidFill>
              </a:rPr>
              <a:t>General Impressions</a:t>
            </a:r>
            <a:br>
              <a:rPr lang="en-US" sz="4800">
                <a:solidFill>
                  <a:srgbClr val="FFFFFF"/>
                </a:solidFill>
              </a:rPr>
            </a:br>
            <a:r>
              <a:rPr lang="en-US" sz="4800">
                <a:solidFill>
                  <a:srgbClr val="FFFFFF"/>
                </a:solidFill>
              </a:rPr>
              <a:t>by Krista Trobst &amp; Jerry Wiggins</a:t>
            </a:r>
          </a:p>
        </p:txBody>
      </p:sp>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She saw the assessment as interesting adventure &amp; potential learning experience</a:t>
            </a:r>
          </a:p>
          <a:p>
            <a:r>
              <a:rPr lang="en-US" sz="2000">
                <a:solidFill>
                  <a:schemeClr val="tx1">
                    <a:alpha val="80000"/>
                  </a:schemeClr>
                </a:solidFill>
              </a:rPr>
              <a:t>Friends view her as extroverted, exhibitionistic, brash, spirited, opinionated, audacious</a:t>
            </a:r>
          </a:p>
          <a:p>
            <a:pPr marL="0" indent="0">
              <a:buNone/>
            </a:pPr>
            <a:r>
              <a:rPr lang="en-US" sz="2000">
                <a:solidFill>
                  <a:schemeClr val="tx1">
                    <a:alpha val="80000"/>
                  </a:schemeClr>
                </a:solidFill>
              </a:rPr>
              <a:t> </a:t>
            </a:r>
          </a:p>
          <a:p>
            <a:pPr marL="457200" lvl="1" indent="0">
              <a:buNone/>
            </a:pPr>
            <a:r>
              <a:rPr lang="en-US" sz="2000" i="1">
                <a:solidFill>
                  <a:schemeClr val="tx1">
                    <a:alpha val="80000"/>
                  </a:schemeClr>
                </a:solidFill>
              </a:rPr>
              <a:t>“An invitation to one of her infamous parties is considered a social coup,” but “being in public with her can be highly embarrassing for the weak of heart”</a:t>
            </a:r>
          </a:p>
          <a:p>
            <a:pPr marL="457200" lvl="1" indent="0">
              <a:buNone/>
            </a:pPr>
            <a:endParaRPr lang="en-US" sz="2000">
              <a:solidFill>
                <a:schemeClr val="tx1">
                  <a:alpha val="80000"/>
                </a:schemeClr>
              </a:solidFill>
            </a:endParaRPr>
          </a:p>
          <a:p>
            <a:r>
              <a:rPr lang="en-US" sz="2000">
                <a:solidFill>
                  <a:schemeClr val="tx1">
                    <a:alpha val="80000"/>
                  </a:schemeClr>
                </a:solidFill>
              </a:rPr>
              <a:t>Domineering, self-aggrandizing, manipulative, interesting, fun-loving, &amp; engaging</a:t>
            </a:r>
          </a:p>
          <a:p>
            <a:r>
              <a:rPr lang="en-US" sz="2000">
                <a:solidFill>
                  <a:schemeClr val="tx1">
                    <a:alpha val="80000"/>
                  </a:schemeClr>
                </a:solidFill>
              </a:rPr>
              <a:t>Tells interesting stories and tales, but some embellished &amp; fantastical</a:t>
            </a:r>
          </a:p>
        </p:txBody>
      </p:sp>
      <p:sp>
        <p:nvSpPr>
          <p:cNvPr id="4" name="Footer Placeholder 3"/>
          <p:cNvSpPr>
            <a:spLocks noGrp="1"/>
          </p:cNvSpPr>
          <p:nvPr>
            <p:ph type="ftr" sz="quarter" idx="11"/>
          </p:nvPr>
        </p:nvSpPr>
        <p:spPr>
          <a:xfrm rot="16200000">
            <a:off x="9812115" y="1591485"/>
            <a:ext cx="3548094" cy="365125"/>
          </a:xfrm>
        </p:spPr>
        <p:txBody>
          <a:bodyP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alpha val="60000"/>
                  </a:prstClr>
                </a:solidFill>
                <a:effectLst/>
                <a:uLnTx/>
                <a:uFillTx/>
                <a:latin typeface="Calibri" panose="020F0502020204030204"/>
                <a:ea typeface="+mn-ea"/>
                <a:cs typeface="+mn-cs"/>
              </a:rPr>
              <a:t>C/TA Madeline-2.0: Paradigms, Person, Shadow of the Object</a:t>
            </a:r>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226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7F51-6DBA-4CDC-A3FC-0F7F7FD5D784}"/>
              </a:ext>
            </a:extLst>
          </p:cNvPr>
          <p:cNvSpPr>
            <a:spLocks noGrp="1"/>
          </p:cNvSpPr>
          <p:nvPr>
            <p:ph type="title"/>
          </p:nvPr>
        </p:nvSpPr>
        <p:spPr/>
        <p:txBody>
          <a:bodyPr/>
          <a:lstStyle/>
          <a:p>
            <a:r>
              <a:rPr lang="en-US" dirty="0"/>
              <a:t>Therapeutic Assessment</a:t>
            </a:r>
          </a:p>
        </p:txBody>
      </p:sp>
      <p:sp>
        <p:nvSpPr>
          <p:cNvPr id="4" name="Footer Placeholder 3">
            <a:extLst>
              <a:ext uri="{FF2B5EF4-FFF2-40B4-BE49-F238E27FC236}">
                <a16:creationId xmlns:a16="http://schemas.microsoft.com/office/drawing/2014/main" id="{49477379-CBA7-41FA-B327-30F52E6582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C/TA Madeline-2.0: Paradigms, Person, Shadow of the Object</a:t>
            </a:r>
          </a:p>
        </p:txBody>
      </p:sp>
      <p:pic>
        <p:nvPicPr>
          <p:cNvPr id="2050" name="Picture 2" descr="Image result for therapeutic assessment">
            <a:extLst>
              <a:ext uri="{FF2B5EF4-FFF2-40B4-BE49-F238E27FC236}">
                <a16:creationId xmlns:a16="http://schemas.microsoft.com/office/drawing/2014/main" id="{568AC8AF-A172-4C25-9940-422C2B26E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990" y="1703388"/>
            <a:ext cx="610459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ephen finn phd">
            <a:extLst>
              <a:ext uri="{FF2B5EF4-FFF2-40B4-BE49-F238E27FC236}">
                <a16:creationId xmlns:a16="http://schemas.microsoft.com/office/drawing/2014/main" id="{C8675C95-8629-4322-9831-DE4F7A9A98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1130" y="2010569"/>
            <a:ext cx="21717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29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C30A-C406-45FE-BF70-83A37AFD3D0A}"/>
              </a:ext>
            </a:extLst>
          </p:cNvPr>
          <p:cNvSpPr>
            <a:spLocks noGrp="1"/>
          </p:cNvSpPr>
          <p:nvPr>
            <p:ph type="title"/>
          </p:nvPr>
        </p:nvSpPr>
        <p:spPr/>
        <p:txBody>
          <a:bodyPr/>
          <a:lstStyle/>
          <a:p>
            <a:r>
              <a:rPr lang="en-US" dirty="0"/>
              <a:t>Therapeutic Assessment</a:t>
            </a:r>
          </a:p>
        </p:txBody>
      </p:sp>
      <p:sp>
        <p:nvSpPr>
          <p:cNvPr id="4" name="Footer Placeholder 3">
            <a:extLst>
              <a:ext uri="{FF2B5EF4-FFF2-40B4-BE49-F238E27FC236}">
                <a16:creationId xmlns:a16="http://schemas.microsoft.com/office/drawing/2014/main" id="{CAEE1926-B3E5-4CFE-B22A-14B04D66DB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C/TA Madeline-2.0: Paradigms, Person, Shadow of the Object</a:t>
            </a:r>
          </a:p>
        </p:txBody>
      </p:sp>
      <p:pic>
        <p:nvPicPr>
          <p:cNvPr id="1026" name="Picture 2" descr="See the source image">
            <a:extLst>
              <a:ext uri="{FF2B5EF4-FFF2-40B4-BE49-F238E27FC236}">
                <a16:creationId xmlns:a16="http://schemas.microsoft.com/office/drawing/2014/main" id="{36A72B28-7AC4-468B-BA0A-B0909BD60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1870075"/>
            <a:ext cx="314325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46B1A4-57B4-4774-BF6B-D0191AD8E9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9184" y="1956593"/>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76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547F-ABDB-4539-8EB2-7CCD9F62ADCA}"/>
              </a:ext>
            </a:extLst>
          </p:cNvPr>
          <p:cNvSpPr>
            <a:spLocks noGrp="1"/>
          </p:cNvSpPr>
          <p:nvPr>
            <p:ph type="title"/>
          </p:nvPr>
        </p:nvSpPr>
        <p:spPr/>
        <p:txBody>
          <a:bodyPr>
            <a:normAutofit/>
          </a:bodyPr>
          <a:lstStyle/>
          <a:p>
            <a:r>
              <a:rPr lang="en-US" sz="2000" b="1" i="0" dirty="0">
                <a:solidFill>
                  <a:srgbClr val="222222"/>
                </a:solidFill>
                <a:effectLst/>
                <a:latin typeface="Arial" panose="020B0604020202020204" pitchFamily="34" charset="0"/>
              </a:rPr>
              <a:t>McAdams, D. P. (1995). What do we know when we know a person?. </a:t>
            </a:r>
            <a:r>
              <a:rPr lang="en-US" sz="2000" b="1" i="1" dirty="0">
                <a:solidFill>
                  <a:srgbClr val="222222"/>
                </a:solidFill>
                <a:effectLst/>
                <a:latin typeface="Arial" panose="020B0604020202020204" pitchFamily="34" charset="0"/>
              </a:rPr>
              <a:t>Journal of personality</a:t>
            </a:r>
            <a:r>
              <a:rPr lang="en-US" sz="2000" b="1" i="0" dirty="0">
                <a:solidFill>
                  <a:srgbClr val="222222"/>
                </a:solidFill>
                <a:effectLst/>
                <a:latin typeface="Arial" panose="020B0604020202020204" pitchFamily="34" charset="0"/>
              </a:rPr>
              <a:t>, </a:t>
            </a:r>
            <a:r>
              <a:rPr lang="en-US" sz="2000" b="1" i="1" dirty="0">
                <a:solidFill>
                  <a:srgbClr val="222222"/>
                </a:solidFill>
                <a:effectLst/>
                <a:latin typeface="Arial" panose="020B0604020202020204" pitchFamily="34" charset="0"/>
              </a:rPr>
              <a:t>63</a:t>
            </a:r>
            <a:r>
              <a:rPr lang="en-US" sz="2000" b="1" i="0" dirty="0">
                <a:solidFill>
                  <a:srgbClr val="222222"/>
                </a:solidFill>
                <a:effectLst/>
                <a:latin typeface="Arial" panose="020B0604020202020204" pitchFamily="34" charset="0"/>
              </a:rPr>
              <a:t>(3), 365-396.</a:t>
            </a:r>
            <a:endParaRPr lang="en-US" sz="2000" b="1" dirty="0"/>
          </a:p>
        </p:txBody>
      </p:sp>
      <p:sp>
        <p:nvSpPr>
          <p:cNvPr id="3" name="Content Placeholder 2">
            <a:extLst>
              <a:ext uri="{FF2B5EF4-FFF2-40B4-BE49-F238E27FC236}">
                <a16:creationId xmlns:a16="http://schemas.microsoft.com/office/drawing/2014/main" id="{25AA025F-D2AF-42F2-87FA-01D84D1E247E}"/>
              </a:ext>
            </a:extLst>
          </p:cNvPr>
          <p:cNvSpPr>
            <a:spLocks noGrp="1"/>
          </p:cNvSpPr>
          <p:nvPr>
            <p:ph idx="1"/>
          </p:nvPr>
        </p:nvSpPr>
        <p:spPr/>
        <p:txBody>
          <a:bodyPr>
            <a:normAutofit fontScale="92500" lnSpcReduction="20000"/>
          </a:bodyPr>
          <a:lstStyle/>
          <a:p>
            <a:pPr marL="0" indent="0">
              <a:buNone/>
            </a:pPr>
            <a:r>
              <a:rPr lang="en-US" dirty="0"/>
              <a:t>One of the great social rituals in the lives of middle-class American families is "the drive home." The ritual comes in many different forms,</a:t>
            </a:r>
          </a:p>
          <a:p>
            <a:pPr marL="0" indent="0">
              <a:buNone/>
            </a:pPr>
            <a:r>
              <a:rPr lang="en-US" dirty="0"/>
              <a:t>but the idealized scene that I am now envisioning involves my wife and me leaving the dinner party sometime around midnight, getting into our car, and, finding nothing worth listening to on the radio, beginning our traditional post-party postmortem. </a:t>
            </a:r>
          </a:p>
          <a:p>
            <a:pPr marL="0" indent="0">
              <a:buNone/>
            </a:pPr>
            <a:r>
              <a:rPr lang="en-US" dirty="0"/>
              <a:t>Summoning up all of the personological wisdom and nuance I can muster at the moment, I may start off with something like, "He was really an ass." </a:t>
            </a:r>
          </a:p>
          <a:p>
            <a:pPr marL="0" indent="0">
              <a:buNone/>
            </a:pPr>
            <a:r>
              <a:rPr lang="en-US" dirty="0"/>
              <a:t>Or adopting the more "relational" mode that psychologists such as Gilligan (1982) insist comes more naturally to women than men, my wife may say something like, "I can't believe they stay married to each other." It's often easier to begin with the cheap shots. As the conversation develops, however, our attributions become more detailed and more interesting.</a:t>
            </a:r>
          </a:p>
        </p:txBody>
      </p:sp>
    </p:spTree>
    <p:extLst>
      <p:ext uri="{BB962C8B-B14F-4D97-AF65-F5344CB8AC3E}">
        <p14:creationId xmlns:p14="http://schemas.microsoft.com/office/powerpoint/2010/main" val="16418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730DCA-F177-4FF3-8034-BCD186AD1194}"/>
              </a:ext>
            </a:extLst>
          </p:cNvPr>
          <p:cNvPicPr>
            <a:picLocks noChangeAspect="1"/>
          </p:cNvPicPr>
          <p:nvPr/>
        </p:nvPicPr>
        <p:blipFill rotWithShape="1">
          <a:blip r:embed="rId2">
            <a:alphaModFix/>
          </a:blip>
          <a:srcRect l="19652" r="27902"/>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B3B0407-8A94-4A2D-AC8F-F24BAEFEE430}"/>
              </a:ext>
            </a:extLst>
          </p:cNvPr>
          <p:cNvSpPr>
            <a:spLocks noGrp="1"/>
          </p:cNvSpPr>
          <p:nvPr>
            <p:ph type="title"/>
          </p:nvPr>
        </p:nvSpPr>
        <p:spPr>
          <a:xfrm>
            <a:off x="804998" y="798445"/>
            <a:ext cx="4803636" cy="1311664"/>
          </a:xfrm>
        </p:spPr>
        <p:txBody>
          <a:bodyPr>
            <a:normAutofit/>
          </a:bodyPr>
          <a:lstStyle/>
          <a:p>
            <a:r>
              <a:rPr lang="en-US">
                <a:solidFill>
                  <a:srgbClr val="000000"/>
                </a:solidFill>
              </a:rPr>
              <a:t>Overview of TA</a:t>
            </a:r>
          </a:p>
        </p:txBody>
      </p:sp>
      <p:sp>
        <p:nvSpPr>
          <p:cNvPr id="3" name="Content Placeholder 2">
            <a:extLst>
              <a:ext uri="{FF2B5EF4-FFF2-40B4-BE49-F238E27FC236}">
                <a16:creationId xmlns:a16="http://schemas.microsoft.com/office/drawing/2014/main" id="{A9E18747-2604-4275-84F6-EA1B7D214BB4}"/>
              </a:ext>
            </a:extLst>
          </p:cNvPr>
          <p:cNvSpPr>
            <a:spLocks noGrp="1"/>
          </p:cNvSpPr>
          <p:nvPr>
            <p:ph idx="1"/>
          </p:nvPr>
        </p:nvSpPr>
        <p:spPr>
          <a:xfrm>
            <a:off x="804997" y="2272143"/>
            <a:ext cx="4706803" cy="3788830"/>
          </a:xfrm>
        </p:spPr>
        <p:txBody>
          <a:bodyPr anchor="ctr">
            <a:normAutofit/>
          </a:bodyPr>
          <a:lstStyle/>
          <a:p>
            <a:r>
              <a:rPr lang="en-US" sz="2000" dirty="0">
                <a:solidFill>
                  <a:srgbClr val="000000"/>
                </a:solidFill>
                <a:hlinkClick r:id="rId4"/>
              </a:rPr>
              <a:t>https://youtu.be/JnueYARYiSI</a:t>
            </a:r>
            <a:endParaRPr lang="en-US" sz="2000" dirty="0">
              <a:solidFill>
                <a:srgbClr val="000000"/>
              </a:solidFill>
            </a:endParaRPr>
          </a:p>
          <a:p>
            <a:endParaRPr lang="en-US" sz="2000" dirty="0">
              <a:solidFill>
                <a:srgbClr val="000000"/>
              </a:solidFill>
            </a:endParaRPr>
          </a:p>
        </p:txBody>
      </p:sp>
      <p:sp>
        <p:nvSpPr>
          <p:cNvPr id="4" name="Footer Placeholder 3">
            <a:extLst>
              <a:ext uri="{FF2B5EF4-FFF2-40B4-BE49-F238E27FC236}">
                <a16:creationId xmlns:a16="http://schemas.microsoft.com/office/drawing/2014/main" id="{696D5309-FB0C-47B6-B8C0-5898D1028B3E}"/>
              </a:ext>
            </a:extLst>
          </p:cNvPr>
          <p:cNvSpPr>
            <a:spLocks noGrp="1"/>
          </p:cNvSpPr>
          <p:nvPr>
            <p:ph type="ftr" sz="quarter" idx="11"/>
          </p:nvPr>
        </p:nvSpPr>
        <p:spPr>
          <a:xfrm>
            <a:off x="805661" y="6223702"/>
            <a:ext cx="6584750" cy="314067"/>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t>C/TA Madeline-2.0: Paradigms, Person, Shadow of the Object</a:t>
            </a:r>
          </a:p>
        </p:txBody>
      </p:sp>
    </p:spTree>
    <p:extLst>
      <p:ext uri="{BB962C8B-B14F-4D97-AF65-F5344CB8AC3E}">
        <p14:creationId xmlns:p14="http://schemas.microsoft.com/office/powerpoint/2010/main" val="4023607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84D27C1-20C3-4D00-B922-F50DA894B81E}"/>
              </a:ext>
            </a:extLst>
          </p:cNvPr>
          <p:cNvSpPr>
            <a:spLocks noGrp="1"/>
          </p:cNvSpPr>
          <p:nvPr>
            <p:ph type="title"/>
          </p:nvPr>
        </p:nvSpPr>
        <p:spPr>
          <a:xfrm>
            <a:off x="640080" y="1243013"/>
            <a:ext cx="3855720" cy="4371974"/>
          </a:xfrm>
        </p:spPr>
        <p:txBody>
          <a:bodyPr>
            <a:normAutofit/>
          </a:bodyPr>
          <a:lstStyle/>
          <a:p>
            <a:r>
              <a:rPr lang="en-US">
                <a:solidFill>
                  <a:srgbClr val="FFFFFF"/>
                </a:solidFill>
              </a:rPr>
              <a:t>                         </a:t>
            </a:r>
            <a:r>
              <a:rPr lang="en-US" b="1">
                <a:solidFill>
                  <a:srgbClr val="FFFFFF"/>
                </a:solidFill>
              </a:rPr>
              <a:t>Madeline G.-2.0</a:t>
            </a: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1802EA-877B-4EC0-AACB-FB642DE5EA64}"/>
              </a:ext>
            </a:extLst>
          </p:cNvPr>
          <p:cNvSpPr>
            <a:spLocks noGrp="1"/>
          </p:cNvSpPr>
          <p:nvPr>
            <p:ph idx="1"/>
          </p:nvPr>
        </p:nvSpPr>
        <p:spPr>
          <a:xfrm>
            <a:off x="6172200" y="804672"/>
            <a:ext cx="5221224" cy="5230368"/>
          </a:xfrm>
        </p:spPr>
        <p:txBody>
          <a:bodyPr anchor="ctr">
            <a:normAutofit/>
          </a:bodyPr>
          <a:lstStyle/>
          <a:p>
            <a:pPr marL="0" indent="0">
              <a:buNone/>
            </a:pPr>
            <a:r>
              <a:rPr lang="en-US" sz="2200" b="1">
                <a:solidFill>
                  <a:srgbClr val="000000"/>
                </a:solidFill>
              </a:rPr>
              <a:t>Lead Coordinators: </a:t>
            </a:r>
          </a:p>
          <a:p>
            <a:pPr marL="0" indent="0">
              <a:buNone/>
            </a:pPr>
            <a:r>
              <a:rPr lang="en-US" sz="2200" b="1">
                <a:solidFill>
                  <a:srgbClr val="000000"/>
                </a:solidFill>
              </a:rPr>
              <a:t>Christopher J. Hopwood &amp; Mark H. Waugh,  w/ Krista K. Trobst</a:t>
            </a:r>
          </a:p>
          <a:p>
            <a:pPr marL="0" indent="0">
              <a:buNone/>
            </a:pPr>
            <a:endParaRPr lang="en-US" sz="2200">
              <a:solidFill>
                <a:srgbClr val="000000"/>
              </a:solidFill>
            </a:endParaRPr>
          </a:p>
          <a:p>
            <a:r>
              <a:rPr lang="en-US" sz="2200" b="1">
                <a:solidFill>
                  <a:srgbClr val="000000"/>
                </a:solidFill>
              </a:rPr>
              <a:t>Psychodynamic</a:t>
            </a:r>
            <a:r>
              <a:rPr lang="en-US" sz="2200">
                <a:solidFill>
                  <a:srgbClr val="000000"/>
                </a:solidFill>
              </a:rPr>
              <a:t>- Gregory J. Meyer, Joni L. Mihura, Mark H. Waugh</a:t>
            </a:r>
          </a:p>
          <a:p>
            <a:r>
              <a:rPr lang="en-US" sz="2200" b="1">
                <a:solidFill>
                  <a:srgbClr val="000000"/>
                </a:solidFill>
              </a:rPr>
              <a:t>Personological</a:t>
            </a:r>
            <a:r>
              <a:rPr lang="en-US" sz="2200">
                <a:solidFill>
                  <a:srgbClr val="000000"/>
                </a:solidFill>
              </a:rPr>
              <a:t> (</a:t>
            </a:r>
            <a:r>
              <a:rPr lang="en-US" sz="2200" b="1">
                <a:solidFill>
                  <a:srgbClr val="000000"/>
                </a:solidFill>
              </a:rPr>
              <a:t>C/TA paradigm</a:t>
            </a:r>
            <a:r>
              <a:rPr lang="en-US" sz="2200">
                <a:solidFill>
                  <a:srgbClr val="000000"/>
                </a:solidFill>
              </a:rPr>
              <a:t>)- Stephen E. Finn</a:t>
            </a:r>
          </a:p>
          <a:p>
            <a:r>
              <a:rPr lang="en-US" sz="2200" b="1">
                <a:solidFill>
                  <a:srgbClr val="000000"/>
                </a:solidFill>
              </a:rPr>
              <a:t>Interpersonal</a:t>
            </a:r>
            <a:r>
              <a:rPr lang="en-US" sz="2200">
                <a:solidFill>
                  <a:srgbClr val="000000"/>
                </a:solidFill>
              </a:rPr>
              <a:t>- Aaron L. Pincus, Christopher J. Hopwood, Sindes Dawood</a:t>
            </a:r>
          </a:p>
          <a:p>
            <a:r>
              <a:rPr lang="en-US" sz="2200" b="1">
                <a:solidFill>
                  <a:srgbClr val="000000"/>
                </a:solidFill>
              </a:rPr>
              <a:t>Multivariate</a:t>
            </a:r>
            <a:r>
              <a:rPr lang="en-US" sz="2200">
                <a:solidFill>
                  <a:srgbClr val="000000"/>
                </a:solidFill>
              </a:rPr>
              <a:t>- Thomas A. Widiger &amp; Christina Crego</a:t>
            </a:r>
          </a:p>
          <a:p>
            <a:r>
              <a:rPr lang="en-US" sz="2200" b="1">
                <a:solidFill>
                  <a:srgbClr val="000000"/>
                </a:solidFill>
              </a:rPr>
              <a:t>Empirical</a:t>
            </a:r>
            <a:r>
              <a:rPr lang="en-US" sz="2200">
                <a:solidFill>
                  <a:srgbClr val="000000"/>
                </a:solidFill>
              </a:rPr>
              <a:t>- Yossef S. Ben-Porath </a:t>
            </a:r>
          </a:p>
        </p:txBody>
      </p:sp>
      <p:sp>
        <p:nvSpPr>
          <p:cNvPr id="4" name="Footer Placeholder 3">
            <a:extLst>
              <a:ext uri="{FF2B5EF4-FFF2-40B4-BE49-F238E27FC236}">
                <a16:creationId xmlns:a16="http://schemas.microsoft.com/office/drawing/2014/main" id="{6B896419-DED4-4F6D-91B6-4F00609DECC6}"/>
              </a:ext>
            </a:extLst>
          </p:cNvPr>
          <p:cNvSpPr>
            <a:spLocks noGrp="1"/>
          </p:cNvSpPr>
          <p:nvPr>
            <p:ph type="ftr" sz="quarter" idx="11"/>
          </p:nvPr>
        </p:nvSpPr>
        <p:spPr>
          <a:xfrm>
            <a:off x="5541264" y="6223702"/>
            <a:ext cx="5294376"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t>C/TA Madeline-2.0: Paradigms, Person, Shadow of the Object</a:t>
            </a:r>
          </a:p>
        </p:txBody>
      </p:sp>
    </p:spTree>
    <p:extLst>
      <p:ext uri="{BB962C8B-B14F-4D97-AF65-F5344CB8AC3E}">
        <p14:creationId xmlns:p14="http://schemas.microsoft.com/office/powerpoint/2010/main" val="27799822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a:solidFill>
                  <a:srgbClr val="FF0000"/>
                </a:solidFill>
              </a:rPr>
              <a:t>“What do we know when we know a person?”</a:t>
            </a:r>
            <a:br>
              <a:rPr lang="en-US" b="1" i="1">
                <a:solidFill>
                  <a:srgbClr val="FF0000"/>
                </a:solidFill>
              </a:rPr>
            </a:br>
            <a:r>
              <a:rPr lang="en-US" b="1" i="1">
                <a:solidFill>
                  <a:srgbClr val="FF0000"/>
                </a:solidFill>
              </a:rPr>
              <a:t>                             </a:t>
            </a:r>
            <a:r>
              <a:rPr lang="en-US" sz="3600" b="1" i="1"/>
              <a:t>Broad Heuristics</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b="1"/>
              <a:t>                                 </a:t>
            </a:r>
            <a:r>
              <a:rPr lang="en-US" sz="3200" b="1"/>
              <a:t>“Actor, Agent, Author” </a:t>
            </a:r>
            <a:r>
              <a:rPr lang="en-US" sz="2000"/>
              <a:t>(McAdams, 2015)</a:t>
            </a:r>
          </a:p>
          <a:p>
            <a:r>
              <a:rPr lang="en-US" sz="2600" b="1"/>
              <a:t>Dispositional Traits</a:t>
            </a:r>
          </a:p>
          <a:p>
            <a:pPr marL="0" indent="0">
              <a:buNone/>
            </a:pPr>
            <a:endParaRPr lang="en-US" sz="2400" b="1"/>
          </a:p>
          <a:p>
            <a:r>
              <a:rPr lang="en-US" sz="2600" b="1"/>
              <a:t>Characteristic Adaptations</a:t>
            </a:r>
            <a:r>
              <a:rPr lang="en-US" sz="2400" b="1"/>
              <a:t>:</a:t>
            </a:r>
            <a:r>
              <a:rPr lang="en-US" sz="2400"/>
              <a:t> </a:t>
            </a:r>
            <a:r>
              <a:rPr lang="en-US" sz="2000"/>
              <a:t>motives, defenses, core-conflictual relationship themes, developmental level, attachment style—</a:t>
            </a:r>
            <a:r>
              <a:rPr lang="en-US" sz="2000" i="1"/>
              <a:t>contextualized in time, place, role</a:t>
            </a:r>
          </a:p>
          <a:p>
            <a:pPr marL="0" indent="0">
              <a:buNone/>
            </a:pPr>
            <a:endParaRPr lang="en-US" sz="2000" i="1"/>
          </a:p>
          <a:p>
            <a:r>
              <a:rPr lang="en-US" sz="2600" b="1"/>
              <a:t>Narrative Identity</a:t>
            </a:r>
            <a:r>
              <a:rPr lang="en-US" sz="2400"/>
              <a:t>: Self, Identity, </a:t>
            </a:r>
            <a:r>
              <a:rPr lang="en-US" sz="3900" b="1">
                <a:highlight>
                  <a:srgbClr val="FFFF00"/>
                </a:highlight>
              </a:rPr>
              <a:t>Life Story</a:t>
            </a:r>
          </a:p>
          <a:p>
            <a:endParaRPr lang="en-US" sz="2400"/>
          </a:p>
          <a:p>
            <a:pPr marL="0" indent="0">
              <a:buNone/>
            </a:pPr>
            <a:r>
              <a:rPr lang="en-US" sz="2400" b="1"/>
              <a:t>McAdams (1995</a:t>
            </a:r>
            <a:r>
              <a:rPr lang="en-US" sz="2400"/>
              <a:t>): </a:t>
            </a:r>
            <a:r>
              <a:rPr lang="en-US" sz="2400" u="sng"/>
              <a:t>3 “levels” of constructs</a:t>
            </a:r>
            <a:r>
              <a:rPr lang="en-US" sz="2400"/>
              <a:t>:  with “indigenous nomenclature, taxonomies, theories, frameworks, laws.”  Can include implicit/unconscious domains too.</a:t>
            </a:r>
          </a:p>
          <a:p>
            <a:pPr marL="0" indent="0">
              <a:buNone/>
            </a:pPr>
            <a:r>
              <a:rPr lang="en-US"/>
              <a:t>                                    </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latin typeface="Calibri" panose="020F0502020204030204"/>
                <a:ea typeface="+mn-ea"/>
                <a:cs typeface="+mn-cs"/>
              </a:rPr>
              <a:t>"What do we know when we know a person?"</a:t>
            </a: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F621BAC-A85E-4B5B-B1B2-B3D15CDBB87B}"/>
              </a:ext>
            </a:extLst>
          </p:cNvPr>
          <p:cNvPicPr>
            <a:picLocks noChangeAspect="1"/>
          </p:cNvPicPr>
          <p:nvPr/>
        </p:nvPicPr>
        <p:blipFill>
          <a:blip r:embed="rId2"/>
          <a:stretch>
            <a:fillRect/>
          </a:stretch>
        </p:blipFill>
        <p:spPr>
          <a:xfrm>
            <a:off x="10408589" y="2126726"/>
            <a:ext cx="1600200" cy="2000250"/>
          </a:xfrm>
          <a:prstGeom prst="rect">
            <a:avLst/>
          </a:prstGeom>
        </p:spPr>
      </p:pic>
    </p:spTree>
    <p:extLst>
      <p:ext uri="{BB962C8B-B14F-4D97-AF65-F5344CB8AC3E}">
        <p14:creationId xmlns:p14="http://schemas.microsoft.com/office/powerpoint/2010/main" val="21476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A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C9DC8E8-577D-4627-B153-651A398CD51F}"/>
              </a:ext>
            </a:extLst>
          </p:cNvPr>
          <p:cNvPicPr>
            <a:picLocks noGrp="1" noChangeAspect="1"/>
          </p:cNvPicPr>
          <p:nvPr>
            <p:ph idx="1"/>
          </p:nvPr>
        </p:nvPicPr>
        <p:blipFill>
          <a:blip r:embed="rId2"/>
          <a:stretch>
            <a:fillRect/>
          </a:stretch>
        </p:blipFill>
        <p:spPr>
          <a:xfrm>
            <a:off x="6096000" y="703263"/>
            <a:ext cx="5459413" cy="3043238"/>
          </a:xfrm>
        </p:spPr>
      </p:pic>
      <p:pic>
        <p:nvPicPr>
          <p:cNvPr id="1026" name="Picture 2" descr="Image result for dan mcadams phd">
            <a:extLst>
              <a:ext uri="{FF2B5EF4-FFF2-40B4-BE49-F238E27FC236}">
                <a16:creationId xmlns:a16="http://schemas.microsoft.com/office/drawing/2014/main" id="{F831B406-DB35-4C10-8F19-1ED10AE6D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1588"/>
            <a:ext cx="3546475" cy="2343150"/>
          </a:xfrm>
          <a:prstGeom prst="rect">
            <a:avLst/>
          </a:prstGeom>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92F4033-8CEA-4210-8B12-6BD68F7EE89D}"/>
              </a:ext>
            </a:extLst>
          </p:cNvPr>
          <p:cNvPicPr>
            <a:picLocks noChangeAspect="1"/>
          </p:cNvPicPr>
          <p:nvPr/>
        </p:nvPicPr>
        <p:blipFill>
          <a:blip r:embed="rId4"/>
          <a:stretch>
            <a:fillRect/>
          </a:stretch>
        </p:blipFill>
        <p:spPr>
          <a:xfrm>
            <a:off x="9710738" y="3811588"/>
            <a:ext cx="1846263" cy="2343150"/>
          </a:xfrm>
          <a:prstGeom prst="rect">
            <a:avLst/>
          </a:prstGeom>
        </p:spPr>
      </p:pic>
      <p:sp>
        <p:nvSpPr>
          <p:cNvPr id="2" name="Title 1">
            <a:extLst>
              <a:ext uri="{FF2B5EF4-FFF2-40B4-BE49-F238E27FC236}">
                <a16:creationId xmlns:a16="http://schemas.microsoft.com/office/drawing/2014/main" id="{ABB4AA19-E807-47FB-8C47-E1F2F5D9FB4B}"/>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j-lt"/>
                <a:ea typeface="+mj-ea"/>
                <a:cs typeface="+mj-cs"/>
              </a:rPr>
              <a:t>Dan McAdams</a:t>
            </a:r>
            <a:br>
              <a:rPr lang="en-US" kern="1200" dirty="0">
                <a:solidFill>
                  <a:srgbClr val="FFFFFF"/>
                </a:solidFill>
                <a:latin typeface="+mj-lt"/>
                <a:ea typeface="+mj-ea"/>
                <a:cs typeface="+mj-cs"/>
              </a:rPr>
            </a:br>
            <a:r>
              <a:rPr lang="en-US" i="1" kern="1200" dirty="0">
                <a:solidFill>
                  <a:srgbClr val="FFFFFF"/>
                </a:solidFill>
                <a:latin typeface="+mj-lt"/>
                <a:ea typeface="+mj-ea"/>
                <a:cs typeface="+mj-cs"/>
              </a:rPr>
              <a:t>‘actor’</a:t>
            </a:r>
            <a:br>
              <a:rPr lang="en-US" i="1" kern="1200" dirty="0">
                <a:solidFill>
                  <a:srgbClr val="FFFFFF"/>
                </a:solidFill>
                <a:latin typeface="+mj-lt"/>
                <a:ea typeface="+mj-ea"/>
                <a:cs typeface="+mj-cs"/>
              </a:rPr>
            </a:br>
            <a:r>
              <a:rPr lang="en-US" i="1" kern="1200" dirty="0">
                <a:solidFill>
                  <a:srgbClr val="FFFFFF"/>
                </a:solidFill>
                <a:latin typeface="+mj-lt"/>
                <a:ea typeface="+mj-ea"/>
                <a:cs typeface="+mj-cs"/>
              </a:rPr>
              <a:t>‘agent’</a:t>
            </a:r>
            <a:br>
              <a:rPr lang="en-US" i="1" kern="1200" dirty="0">
                <a:solidFill>
                  <a:srgbClr val="FFFFFF"/>
                </a:solidFill>
                <a:latin typeface="+mj-lt"/>
                <a:ea typeface="+mj-ea"/>
                <a:cs typeface="+mj-cs"/>
              </a:rPr>
            </a:br>
            <a:r>
              <a:rPr lang="en-US" i="1" kern="1200" dirty="0">
                <a:solidFill>
                  <a:srgbClr val="FFFFFF"/>
                </a:solidFill>
                <a:latin typeface="+mj-lt"/>
                <a:ea typeface="+mj-ea"/>
                <a:cs typeface="+mj-cs"/>
              </a:rPr>
              <a:t>‘author’</a:t>
            </a:r>
            <a:br>
              <a:rPr lang="en-US" i="1"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 (personological paradigm for Madeline 1.0)</a:t>
            </a:r>
          </a:p>
        </p:txBody>
      </p:sp>
    </p:spTree>
    <p:extLst>
      <p:ext uri="{BB962C8B-B14F-4D97-AF65-F5344CB8AC3E}">
        <p14:creationId xmlns:p14="http://schemas.microsoft.com/office/powerpoint/2010/main" val="37747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4E8B84-F833-46AC-8657-D918909F2D35}"/>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5000" kern="1200" dirty="0">
                <a:solidFill>
                  <a:srgbClr val="FFFFFF"/>
                </a:solidFill>
                <a:latin typeface="+mj-lt"/>
                <a:ea typeface="+mj-ea"/>
                <a:cs typeface="+mj-cs"/>
              </a:rPr>
              <a:t>Background Concepts</a:t>
            </a:r>
          </a:p>
        </p:txBody>
      </p:sp>
      <p:sp>
        <p:nvSpPr>
          <p:cNvPr id="3" name="Text Placeholder 2">
            <a:extLst>
              <a:ext uri="{FF2B5EF4-FFF2-40B4-BE49-F238E27FC236}">
                <a16:creationId xmlns:a16="http://schemas.microsoft.com/office/drawing/2014/main" id="{57F91FC4-9326-4351-8F37-17EE1E552A22}"/>
              </a:ext>
            </a:extLst>
          </p:cNvPr>
          <p:cNvSpPr>
            <a:spLocks noGrp="1"/>
          </p:cNvSpPr>
          <p:nvPr>
            <p:ph type="body" idx="1"/>
          </p:nvPr>
        </p:nvSpPr>
        <p:spPr>
          <a:xfrm>
            <a:off x="804672" y="3602038"/>
            <a:ext cx="3308131" cy="1655762"/>
          </a:xfrm>
        </p:spPr>
        <p:txBody>
          <a:bodyPr vert="horz" lIns="91440" tIns="45720" rIns="91440" bIns="45720" rtlCol="0">
            <a:normAutofit/>
          </a:bodyPr>
          <a:lstStyle/>
          <a:p>
            <a:r>
              <a:rPr lang="en-US" sz="2000" kern="1200">
                <a:solidFill>
                  <a:srgbClr val="FFFFFF"/>
                </a:solidFill>
                <a:latin typeface="+mn-lt"/>
                <a:ea typeface="+mn-ea"/>
                <a:cs typeface="+mn-cs"/>
              </a:rPr>
              <a:t>Mentalizing &amp; Epistemic Trust</a:t>
            </a:r>
          </a:p>
        </p:txBody>
      </p:sp>
      <p:pic>
        <p:nvPicPr>
          <p:cNvPr id="4" name="Picture 3">
            <a:extLst>
              <a:ext uri="{FF2B5EF4-FFF2-40B4-BE49-F238E27FC236}">
                <a16:creationId xmlns:a16="http://schemas.microsoft.com/office/drawing/2014/main" id="{877A02F6-AFF7-44B2-9BC5-2C5DEB764690}"/>
              </a:ext>
            </a:extLst>
          </p:cNvPr>
          <p:cNvPicPr>
            <a:picLocks noChangeAspect="1"/>
          </p:cNvPicPr>
          <p:nvPr/>
        </p:nvPicPr>
        <p:blipFill>
          <a:blip r:embed="rId2"/>
          <a:stretch>
            <a:fillRect/>
          </a:stretch>
        </p:blipFill>
        <p:spPr>
          <a:xfrm>
            <a:off x="5320996" y="1021239"/>
            <a:ext cx="6274296" cy="4815522"/>
          </a:xfrm>
          <a:prstGeom prst="rect">
            <a:avLst/>
          </a:prstGeom>
        </p:spPr>
      </p:pic>
    </p:spTree>
    <p:extLst>
      <p:ext uri="{BB962C8B-B14F-4D97-AF65-F5344CB8AC3E}">
        <p14:creationId xmlns:p14="http://schemas.microsoft.com/office/powerpoint/2010/main" val="41572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5D7E8B-5F9B-4DCD-9DEF-2561158F187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1400" b="0" i="0" kern="1200">
                <a:solidFill>
                  <a:srgbClr val="FFFFFF"/>
                </a:solidFill>
                <a:effectLst/>
                <a:latin typeface="+mj-lt"/>
                <a:ea typeface="+mj-ea"/>
                <a:cs typeface="+mj-cs"/>
              </a:rPr>
              <a:t>Nagel, T. (1974). What is it like to be a bat?. </a:t>
            </a:r>
            <a:br>
              <a:rPr lang="en-US" sz="1400" b="0" i="0" kern="1200">
                <a:solidFill>
                  <a:srgbClr val="FFFFFF"/>
                </a:solidFill>
                <a:effectLst/>
                <a:latin typeface="+mj-lt"/>
                <a:ea typeface="+mj-ea"/>
                <a:cs typeface="+mj-cs"/>
              </a:rPr>
            </a:br>
            <a:r>
              <a:rPr lang="en-US" sz="1400" b="0" i="1" kern="1200">
                <a:solidFill>
                  <a:srgbClr val="FFFFFF"/>
                </a:solidFill>
                <a:effectLst/>
                <a:latin typeface="+mj-lt"/>
                <a:ea typeface="+mj-ea"/>
                <a:cs typeface="+mj-cs"/>
              </a:rPr>
              <a:t>The philosophical review</a:t>
            </a:r>
            <a:r>
              <a:rPr lang="en-US" sz="1400" b="0" i="0" kern="1200">
                <a:solidFill>
                  <a:srgbClr val="FFFFFF"/>
                </a:solidFill>
                <a:effectLst/>
                <a:latin typeface="+mj-lt"/>
                <a:ea typeface="+mj-ea"/>
                <a:cs typeface="+mj-cs"/>
              </a:rPr>
              <a:t>, </a:t>
            </a:r>
            <a:r>
              <a:rPr lang="en-US" sz="1400" b="0" i="1" kern="1200">
                <a:solidFill>
                  <a:srgbClr val="FFFFFF"/>
                </a:solidFill>
                <a:effectLst/>
                <a:latin typeface="+mj-lt"/>
                <a:ea typeface="+mj-ea"/>
                <a:cs typeface="+mj-cs"/>
              </a:rPr>
              <a:t>83</a:t>
            </a:r>
            <a:r>
              <a:rPr lang="en-US" sz="1400" b="0" i="0" kern="1200">
                <a:solidFill>
                  <a:srgbClr val="FFFFFF"/>
                </a:solidFill>
                <a:effectLst/>
                <a:latin typeface="+mj-lt"/>
                <a:ea typeface="+mj-ea"/>
                <a:cs typeface="+mj-cs"/>
              </a:rPr>
              <a:t>(4), 435-450.</a:t>
            </a:r>
            <a:br>
              <a:rPr lang="en-US" sz="1400" b="0" i="0" kern="1200">
                <a:solidFill>
                  <a:srgbClr val="FFFFFF"/>
                </a:solidFill>
                <a:effectLst/>
                <a:latin typeface="+mj-lt"/>
                <a:ea typeface="+mj-ea"/>
                <a:cs typeface="+mj-cs"/>
              </a:rPr>
            </a:br>
            <a:br>
              <a:rPr lang="en-US" sz="1400" b="0" i="0" kern="1200">
                <a:solidFill>
                  <a:srgbClr val="FFFFFF"/>
                </a:solidFill>
                <a:effectLst/>
                <a:latin typeface="+mj-lt"/>
                <a:ea typeface="+mj-ea"/>
                <a:cs typeface="+mj-cs"/>
              </a:rPr>
            </a:br>
            <a:r>
              <a:rPr lang="en-US" sz="1400" b="0" i="0" kern="1200">
                <a:solidFill>
                  <a:srgbClr val="FFFFFF"/>
                </a:solidFill>
                <a:effectLst/>
                <a:latin typeface="+mj-lt"/>
                <a:ea typeface="+mj-ea"/>
                <a:cs typeface="+mj-cs"/>
              </a:rPr>
              <a:t>cited 10,131 times (</a:t>
            </a:r>
            <a:r>
              <a:rPr lang="en-US" sz="1400" b="0" i="1" kern="1200">
                <a:solidFill>
                  <a:srgbClr val="FFFFFF"/>
                </a:solidFill>
                <a:effectLst/>
                <a:latin typeface="+mj-lt"/>
                <a:ea typeface="+mj-ea"/>
                <a:cs typeface="+mj-cs"/>
              </a:rPr>
              <a:t>Google Scholar</a:t>
            </a:r>
            <a:r>
              <a:rPr lang="en-US" sz="1400" b="0" i="0" kern="1200">
                <a:solidFill>
                  <a:srgbClr val="FFFFFF"/>
                </a:solidFill>
                <a:effectLst/>
                <a:latin typeface="+mj-lt"/>
                <a:ea typeface="+mj-ea"/>
                <a:cs typeface="+mj-cs"/>
              </a:rPr>
              <a:t>, 2/14/2021)</a:t>
            </a:r>
            <a:endParaRPr lang="en-US" sz="1400" kern="120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D88FF0D5-CE58-411E-BD65-1C277AF72A39}"/>
              </a:ext>
            </a:extLst>
          </p:cNvPr>
          <p:cNvPicPr>
            <a:picLocks noGrp="1" noChangeAspect="1"/>
          </p:cNvPicPr>
          <p:nvPr>
            <p:ph idx="1"/>
          </p:nvPr>
        </p:nvPicPr>
        <p:blipFill>
          <a:blip r:embed="rId2"/>
          <a:stretch>
            <a:fillRect/>
          </a:stretch>
        </p:blipFill>
        <p:spPr>
          <a:xfrm>
            <a:off x="320040" y="2554270"/>
            <a:ext cx="11496821" cy="3908919"/>
          </a:xfrm>
          <a:prstGeom prst="rect">
            <a:avLst/>
          </a:prstGeom>
        </p:spPr>
      </p:pic>
    </p:spTree>
    <p:extLst>
      <p:ext uri="{BB962C8B-B14F-4D97-AF65-F5344CB8AC3E}">
        <p14:creationId xmlns:p14="http://schemas.microsoft.com/office/powerpoint/2010/main" val="304659099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4371</Words>
  <Application>Microsoft Office PowerPoint</Application>
  <PresentationFormat>Widescreen</PresentationFormat>
  <Paragraphs>512</Paragraphs>
  <Slides>51</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51</vt:i4>
      </vt:variant>
    </vt:vector>
  </HeadingPairs>
  <TitlesOfParts>
    <vt:vector size="60" baseType="lpstr">
      <vt:lpstr>Arial</vt:lpstr>
      <vt:lpstr>Calibri</vt:lpstr>
      <vt:lpstr>Calibri Light</vt:lpstr>
      <vt:lpstr>Mongolian Baiti</vt:lpstr>
      <vt:lpstr>Times New Roman</vt:lpstr>
      <vt:lpstr>2_Office Theme</vt:lpstr>
      <vt:lpstr>1_Office Theme</vt:lpstr>
      <vt:lpstr>3_Office Theme</vt:lpstr>
      <vt:lpstr>Pulse</vt:lpstr>
      <vt:lpstr>What Do We Know When We Know A Person? Madeline G. Twenty Years On</vt:lpstr>
      <vt:lpstr>Madeline G Twenty Years On: March 6 </vt:lpstr>
      <vt:lpstr>PowerPoint Presentation</vt:lpstr>
      <vt:lpstr>How did this project come to be? </vt:lpstr>
      <vt:lpstr>McAdams, D. P. (1995). What do we know when we know a person?. Journal of personality, 63(3), 365-396.</vt:lpstr>
      <vt:lpstr>“What do we know when we know a person?”                              Broad Heuristics</vt:lpstr>
      <vt:lpstr>Dan McAdams ‘actor’ ‘agent’ ‘author’   (personological paradigm for Madeline 1.0)</vt:lpstr>
      <vt:lpstr>Background Concepts</vt:lpstr>
      <vt:lpstr>Nagel, T. (1974). What is it like to be a bat?.  The philosophical review, 83(4), 435-450.  cited 10,131 times (Google Scholar, 2/14/2021)</vt:lpstr>
      <vt:lpstr>                                            The Book:  Widiger, T. A. (2005). Paradigms of Personality Assessment. American Journal of Psychiatry, 162(8), 1558-1559.                                                   (Review of Wiggins, 2003) </vt:lpstr>
      <vt:lpstr>Shadow of Object</vt:lpstr>
      <vt:lpstr> Mentalization – can the person “read” oneself?   Can the person read you?   Mentalize the feedback? </vt:lpstr>
      <vt:lpstr>Fonagy, P., Luyten, P., &amp; Allison, E. (2015).  Epistemic petrification and the restoration of epistemic trust: A new conceptualization of borderline personality disorder and its psychosocial treatment.  Journal of personality disorders, 29(5), 575-609.</vt:lpstr>
      <vt:lpstr>Assumption- Pluralism</vt:lpstr>
      <vt:lpstr>Paradigms: Finding our Way in Knowing a Person; How Persons find Their Way</vt:lpstr>
      <vt:lpstr>Nancy McWilliams: “10 Angles of Vision” http://psichoterapija.org/uploads/documents/renginiai/Individuality..pdf</vt:lpstr>
      <vt:lpstr>Knowing a Person?</vt:lpstr>
      <vt:lpstr>Mentalize: </vt:lpstr>
      <vt:lpstr>As we discuss “knowing” Madeline G.-2.0</vt:lpstr>
      <vt:lpstr>Influential Case Histories</vt:lpstr>
      <vt:lpstr>Collaborative Case Study</vt:lpstr>
      <vt:lpstr>Who was this Wiggins dude?</vt:lpstr>
      <vt:lpstr>          Paradigms of Personality Assessment                                                 Jerry Wiggins (2003)                w./ Behrends, Ben-Porath, Blatt, Costa, Gurtman, McAdams, Piedmont, Pincus, &amp; Trobst</vt:lpstr>
      <vt:lpstr>Wiggins (2003): 5 Assessment Paradigms</vt:lpstr>
      <vt:lpstr>Wiggins (2003) - Assessment paradigms have:</vt:lpstr>
      <vt:lpstr>Tacit metaphors of the 5 paradigms</vt:lpstr>
      <vt:lpstr>Basic Assumptions of Psychodynamic Approaches  to Psychopathology (Luyten et al 2015)</vt:lpstr>
      <vt:lpstr>Psychodynamic Markers Wiggins’ (2003) </vt:lpstr>
      <vt:lpstr>“Madeline” Evaluation: Behrends &amp; Blatt-                  Stated Assumptions (pp 226-227)</vt:lpstr>
      <vt:lpstr>What do we know when we know a person?           The Menninger-Yale Report Format’s answer:</vt:lpstr>
      <vt:lpstr>Dan McAdams: Personological Paradigm</vt:lpstr>
      <vt:lpstr>History:  Dan McAdams</vt:lpstr>
      <vt:lpstr>3 Early Memories (Dan McAdams’ assessment)</vt:lpstr>
      <vt:lpstr>The 1999 “Present”</vt:lpstr>
      <vt:lpstr>PowerPoint Presentation</vt:lpstr>
      <vt:lpstr>PowerPoint Presentation</vt:lpstr>
      <vt:lpstr>The Interpersonal Circumplex Model of Personality</vt:lpstr>
      <vt:lpstr>Madeline’s IIP-C:  Self (Left) &amp; Partner (Right)</vt:lpstr>
      <vt:lpstr>Madeline’s IAS:  Self (Left) &amp; Partner (Right)</vt:lpstr>
      <vt:lpstr>Thematic Apperception Test (TAT)</vt:lpstr>
      <vt:lpstr>PowerPoint Presentation</vt:lpstr>
      <vt:lpstr>Object Relations Inventory (ORI)</vt:lpstr>
      <vt:lpstr>Conceptual Level Scale</vt:lpstr>
      <vt:lpstr>Differentiation-Relatedness Scale</vt:lpstr>
      <vt:lpstr>ORI: 1. Describe Your Mother</vt:lpstr>
      <vt:lpstr>Conclusions: Behrends &amp; Blatt -</vt:lpstr>
      <vt:lpstr>General Impressions by Krista Trobst &amp; Jerry Wiggins</vt:lpstr>
      <vt:lpstr>Therapeutic Assessment</vt:lpstr>
      <vt:lpstr>Therapeutic Assessment</vt:lpstr>
      <vt:lpstr>Overview of TA</vt:lpstr>
      <vt:lpstr>                         Madeline G.-2.0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waugh</dc:creator>
  <cp:lastModifiedBy>mark waugh</cp:lastModifiedBy>
  <cp:revision>3</cp:revision>
  <dcterms:created xsi:type="dcterms:W3CDTF">2021-03-07T11:47:39Z</dcterms:created>
  <dcterms:modified xsi:type="dcterms:W3CDTF">2021-03-07T12:13:24Z</dcterms:modified>
</cp:coreProperties>
</file>