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64"/>
  </p:notesMasterIdLst>
  <p:handoutMasterIdLst>
    <p:handoutMasterId r:id="rId65"/>
  </p:handoutMasterIdLst>
  <p:sldIdLst>
    <p:sldId id="256" r:id="rId2"/>
    <p:sldId id="359" r:id="rId3"/>
    <p:sldId id="372" r:id="rId4"/>
    <p:sldId id="261" r:id="rId5"/>
    <p:sldId id="367" r:id="rId6"/>
    <p:sldId id="368" r:id="rId7"/>
    <p:sldId id="373" r:id="rId8"/>
    <p:sldId id="388" r:id="rId9"/>
    <p:sldId id="411" r:id="rId10"/>
    <p:sldId id="412" r:id="rId11"/>
    <p:sldId id="416" r:id="rId12"/>
    <p:sldId id="418" r:id="rId13"/>
    <p:sldId id="392" r:id="rId14"/>
    <p:sldId id="376" r:id="rId15"/>
    <p:sldId id="429" r:id="rId16"/>
    <p:sldId id="369" r:id="rId17"/>
    <p:sldId id="387" r:id="rId18"/>
    <p:sldId id="430" r:id="rId19"/>
    <p:sldId id="374" r:id="rId20"/>
    <p:sldId id="427" r:id="rId21"/>
    <p:sldId id="389" r:id="rId22"/>
    <p:sldId id="380" r:id="rId23"/>
    <p:sldId id="393" r:id="rId24"/>
    <p:sldId id="436" r:id="rId25"/>
    <p:sldId id="394" r:id="rId26"/>
    <p:sldId id="386" r:id="rId27"/>
    <p:sldId id="437" r:id="rId28"/>
    <p:sldId id="390" r:id="rId29"/>
    <p:sldId id="391" r:id="rId30"/>
    <p:sldId id="371" r:id="rId31"/>
    <p:sldId id="395" r:id="rId32"/>
    <p:sldId id="438" r:id="rId33"/>
    <p:sldId id="396" r:id="rId34"/>
    <p:sldId id="419" r:id="rId35"/>
    <p:sldId id="420" r:id="rId36"/>
    <p:sldId id="421" r:id="rId37"/>
    <p:sldId id="415" r:id="rId38"/>
    <p:sldId id="408" r:id="rId39"/>
    <p:sldId id="417" r:id="rId40"/>
    <p:sldId id="406" r:id="rId41"/>
    <p:sldId id="407" r:id="rId42"/>
    <p:sldId id="404" r:id="rId43"/>
    <p:sldId id="410" r:id="rId44"/>
    <p:sldId id="409" r:id="rId45"/>
    <p:sldId id="405" r:id="rId46"/>
    <p:sldId id="381" r:id="rId47"/>
    <p:sldId id="382" r:id="rId48"/>
    <p:sldId id="413" r:id="rId49"/>
    <p:sldId id="385" r:id="rId50"/>
    <p:sldId id="384" r:id="rId51"/>
    <p:sldId id="383" r:id="rId52"/>
    <p:sldId id="414" r:id="rId53"/>
    <p:sldId id="442" r:id="rId54"/>
    <p:sldId id="443" r:id="rId55"/>
    <p:sldId id="398" r:id="rId56"/>
    <p:sldId id="439" r:id="rId57"/>
    <p:sldId id="441" r:id="rId58"/>
    <p:sldId id="402" r:id="rId59"/>
    <p:sldId id="431" r:id="rId60"/>
    <p:sldId id="432" r:id="rId61"/>
    <p:sldId id="433" r:id="rId62"/>
    <p:sldId id="434" r:id="rId63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5000" autoAdjust="0"/>
  </p:normalViewPr>
  <p:slideViewPr>
    <p:cSldViewPr>
      <p:cViewPr varScale="1">
        <p:scale>
          <a:sx n="76" d="100"/>
          <a:sy n="76" d="100"/>
        </p:scale>
        <p:origin x="132" y="6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F5A03-D451-4081-83BC-F6811BF29389}" type="doc">
      <dgm:prSet loTypeId="urn:microsoft.com/office/officeart/2016/7/layout/VerticalSolidAction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1BC5B-EC15-4958-BC55-E47599E8CA76}">
      <dgm:prSet/>
      <dgm:spPr/>
      <dgm:t>
        <a:bodyPr/>
        <a:lstStyle/>
        <a:p>
          <a:r>
            <a:rPr lang="en-US"/>
            <a:t>Encourage</a:t>
          </a:r>
        </a:p>
      </dgm:t>
    </dgm:pt>
    <dgm:pt modelId="{66F519AD-3DE4-4414-8795-F0B9FED8CE0A}" type="parTrans" cxnId="{C09C646A-DE2A-49A1-B8DD-C641E57E9E3B}">
      <dgm:prSet/>
      <dgm:spPr/>
      <dgm:t>
        <a:bodyPr/>
        <a:lstStyle/>
        <a:p>
          <a:endParaRPr lang="en-US"/>
        </a:p>
      </dgm:t>
    </dgm:pt>
    <dgm:pt modelId="{9E5DE0B7-457F-47F5-91BE-90B906974C59}" type="sibTrans" cxnId="{C09C646A-DE2A-49A1-B8DD-C641E57E9E3B}">
      <dgm:prSet/>
      <dgm:spPr/>
      <dgm:t>
        <a:bodyPr/>
        <a:lstStyle/>
        <a:p>
          <a:endParaRPr lang="en-US"/>
        </a:p>
      </dgm:t>
    </dgm:pt>
    <dgm:pt modelId="{61D2AF8A-9110-40A0-B788-54271355E5EB}">
      <dgm:prSet/>
      <dgm:spPr/>
      <dgm:t>
        <a:bodyPr/>
        <a:lstStyle/>
        <a:p>
          <a:r>
            <a:rPr lang="en-US" dirty="0"/>
            <a:t>Encourage patient to create a private, uninterrupted environment</a:t>
          </a:r>
        </a:p>
      </dgm:t>
    </dgm:pt>
    <dgm:pt modelId="{1A44AA7B-D41B-4DD2-B961-78FED22F9632}" type="parTrans" cxnId="{DCC0188E-E1C6-4A6C-9268-C12A6C8E334B}">
      <dgm:prSet/>
      <dgm:spPr/>
      <dgm:t>
        <a:bodyPr/>
        <a:lstStyle/>
        <a:p>
          <a:endParaRPr lang="en-US"/>
        </a:p>
      </dgm:t>
    </dgm:pt>
    <dgm:pt modelId="{891E0BB5-5CCE-43D6-A940-C7528E94958D}" type="sibTrans" cxnId="{DCC0188E-E1C6-4A6C-9268-C12A6C8E334B}">
      <dgm:prSet/>
      <dgm:spPr/>
      <dgm:t>
        <a:bodyPr/>
        <a:lstStyle/>
        <a:p>
          <a:endParaRPr lang="en-US"/>
        </a:p>
      </dgm:t>
    </dgm:pt>
    <dgm:pt modelId="{52304208-E208-4D8D-B5D4-317F8660F989}">
      <dgm:prSet/>
      <dgm:spPr/>
      <dgm:t>
        <a:bodyPr/>
        <a:lstStyle/>
        <a:p>
          <a:r>
            <a:rPr lang="en-US"/>
            <a:t>Discuss</a:t>
          </a:r>
        </a:p>
      </dgm:t>
    </dgm:pt>
    <dgm:pt modelId="{3032A69E-F32D-4EDB-9294-9CAD2D669D56}" type="parTrans" cxnId="{B7538A48-6895-441A-96FC-E126F94B82B0}">
      <dgm:prSet/>
      <dgm:spPr/>
      <dgm:t>
        <a:bodyPr/>
        <a:lstStyle/>
        <a:p>
          <a:endParaRPr lang="en-US"/>
        </a:p>
      </dgm:t>
    </dgm:pt>
    <dgm:pt modelId="{1D8AF7FC-C54F-40C3-B3B3-FC8B7CE14667}" type="sibTrans" cxnId="{B7538A48-6895-441A-96FC-E126F94B82B0}">
      <dgm:prSet/>
      <dgm:spPr/>
      <dgm:t>
        <a:bodyPr/>
        <a:lstStyle/>
        <a:p>
          <a:endParaRPr lang="en-US"/>
        </a:p>
      </dgm:t>
    </dgm:pt>
    <dgm:pt modelId="{0F7FBAF7-11F5-4596-90F5-572F4B3A3B49}">
      <dgm:prSet/>
      <dgm:spPr/>
      <dgm:t>
        <a:bodyPr/>
        <a:lstStyle/>
        <a:p>
          <a:r>
            <a:rPr lang="en-US"/>
            <a:t>Discuss what will happen if interruptions happen</a:t>
          </a:r>
        </a:p>
      </dgm:t>
    </dgm:pt>
    <dgm:pt modelId="{6EA71ABA-FD8A-4A16-961B-CE703710C9F3}" type="parTrans" cxnId="{8AB4D49E-0E91-4711-919F-C925F2DE0F76}">
      <dgm:prSet/>
      <dgm:spPr/>
      <dgm:t>
        <a:bodyPr/>
        <a:lstStyle/>
        <a:p>
          <a:endParaRPr lang="en-US"/>
        </a:p>
      </dgm:t>
    </dgm:pt>
    <dgm:pt modelId="{E457A8E3-F49F-4B50-9D48-5046629C5F55}" type="sibTrans" cxnId="{8AB4D49E-0E91-4711-919F-C925F2DE0F76}">
      <dgm:prSet/>
      <dgm:spPr/>
      <dgm:t>
        <a:bodyPr/>
        <a:lstStyle/>
        <a:p>
          <a:endParaRPr lang="en-US"/>
        </a:p>
      </dgm:t>
    </dgm:pt>
    <dgm:pt modelId="{662C3319-876A-4D90-B4F2-FF0C590CD597}">
      <dgm:prSet/>
      <dgm:spPr/>
      <dgm:t>
        <a:bodyPr/>
        <a:lstStyle/>
        <a:p>
          <a:r>
            <a:rPr lang="en-US"/>
            <a:t>Invite</a:t>
          </a:r>
        </a:p>
      </dgm:t>
    </dgm:pt>
    <dgm:pt modelId="{73C00392-1733-44E9-8CF6-76568588730B}" type="parTrans" cxnId="{BC7167FC-F1C8-4833-8AD8-F1DB7EDED1EE}">
      <dgm:prSet/>
      <dgm:spPr/>
      <dgm:t>
        <a:bodyPr/>
        <a:lstStyle/>
        <a:p>
          <a:endParaRPr lang="en-US"/>
        </a:p>
      </dgm:t>
    </dgm:pt>
    <dgm:pt modelId="{F638C629-E0FA-48B0-BC1C-0C7F17E235B1}" type="sibTrans" cxnId="{BC7167FC-F1C8-4833-8AD8-F1DB7EDED1EE}">
      <dgm:prSet/>
      <dgm:spPr/>
      <dgm:t>
        <a:bodyPr/>
        <a:lstStyle/>
        <a:p>
          <a:endParaRPr lang="en-US"/>
        </a:p>
      </dgm:t>
    </dgm:pt>
    <dgm:pt modelId="{820A01EA-39B3-49FE-B7FF-A0C8534985F0}">
      <dgm:prSet/>
      <dgm:spPr/>
      <dgm:t>
        <a:bodyPr/>
        <a:lstStyle/>
        <a:p>
          <a:r>
            <a:rPr lang="en-US" dirty="0"/>
            <a:t>Invite a practice session to walk them through the telehealth platform</a:t>
          </a:r>
        </a:p>
      </dgm:t>
    </dgm:pt>
    <dgm:pt modelId="{6F186E4D-9D6F-478F-ABA3-C395DDFA2F5C}" type="parTrans" cxnId="{73AD855E-C76B-4730-A99D-661DCB375FD5}">
      <dgm:prSet/>
      <dgm:spPr/>
      <dgm:t>
        <a:bodyPr/>
        <a:lstStyle/>
        <a:p>
          <a:endParaRPr lang="en-US"/>
        </a:p>
      </dgm:t>
    </dgm:pt>
    <dgm:pt modelId="{3ED589A4-A2BE-468D-8007-15DABD70E003}" type="sibTrans" cxnId="{73AD855E-C76B-4730-A99D-661DCB375FD5}">
      <dgm:prSet/>
      <dgm:spPr/>
      <dgm:t>
        <a:bodyPr/>
        <a:lstStyle/>
        <a:p>
          <a:endParaRPr lang="en-US"/>
        </a:p>
      </dgm:t>
    </dgm:pt>
    <dgm:pt modelId="{C80C0A54-7F5B-4688-B3B8-B7C624A8BCAB}">
      <dgm:prSet/>
      <dgm:spPr/>
      <dgm:t>
        <a:bodyPr/>
        <a:lstStyle/>
        <a:p>
          <a:r>
            <a:rPr lang="en-US"/>
            <a:t>Ask about</a:t>
          </a:r>
        </a:p>
      </dgm:t>
    </dgm:pt>
    <dgm:pt modelId="{D3A789FD-4FED-4A83-94C1-CC6FCBB841DF}" type="parTrans" cxnId="{BCA14C50-423D-4AEC-9CEE-D9DE3926B206}">
      <dgm:prSet/>
      <dgm:spPr/>
      <dgm:t>
        <a:bodyPr/>
        <a:lstStyle/>
        <a:p>
          <a:endParaRPr lang="en-US"/>
        </a:p>
      </dgm:t>
    </dgm:pt>
    <dgm:pt modelId="{E9322F79-A15B-49D8-A87B-6B0F8935F49F}" type="sibTrans" cxnId="{BCA14C50-423D-4AEC-9CEE-D9DE3926B206}">
      <dgm:prSet/>
      <dgm:spPr/>
      <dgm:t>
        <a:bodyPr/>
        <a:lstStyle/>
        <a:p>
          <a:endParaRPr lang="en-US"/>
        </a:p>
      </dgm:t>
    </dgm:pt>
    <dgm:pt modelId="{5259FB70-8EA5-45E7-AE6B-7F12D0441A7F}">
      <dgm:prSet/>
      <dgm:spPr/>
      <dgm:t>
        <a:bodyPr/>
        <a:lstStyle/>
        <a:p>
          <a:r>
            <a:rPr lang="en-US"/>
            <a:t>Ask about clients’ concerns about telehealth</a:t>
          </a:r>
        </a:p>
      </dgm:t>
    </dgm:pt>
    <dgm:pt modelId="{49BAB184-AA87-4109-B109-095753587A6F}" type="parTrans" cxnId="{F135751C-C928-4E1C-BC39-75D18B16F1CE}">
      <dgm:prSet/>
      <dgm:spPr/>
      <dgm:t>
        <a:bodyPr/>
        <a:lstStyle/>
        <a:p>
          <a:endParaRPr lang="en-US"/>
        </a:p>
      </dgm:t>
    </dgm:pt>
    <dgm:pt modelId="{FEBB5150-25BD-43B5-9BC6-D82752692746}" type="sibTrans" cxnId="{F135751C-C928-4E1C-BC39-75D18B16F1CE}">
      <dgm:prSet/>
      <dgm:spPr/>
      <dgm:t>
        <a:bodyPr/>
        <a:lstStyle/>
        <a:p>
          <a:endParaRPr lang="en-US"/>
        </a:p>
      </dgm:t>
    </dgm:pt>
    <dgm:pt modelId="{714F70F4-457F-478B-B000-4642FFFB196B}" type="pres">
      <dgm:prSet presAssocID="{932F5A03-D451-4081-83BC-F6811BF29389}" presName="Name0" presStyleCnt="0">
        <dgm:presLayoutVars>
          <dgm:dir/>
          <dgm:animLvl val="lvl"/>
          <dgm:resizeHandles val="exact"/>
        </dgm:presLayoutVars>
      </dgm:prSet>
      <dgm:spPr/>
    </dgm:pt>
    <dgm:pt modelId="{9DDD3C09-E1F3-4876-A33E-76BD1E24E869}" type="pres">
      <dgm:prSet presAssocID="{1931BC5B-EC15-4958-BC55-E47599E8CA76}" presName="linNode" presStyleCnt="0"/>
      <dgm:spPr/>
    </dgm:pt>
    <dgm:pt modelId="{F24D749B-5D65-4C66-A9E4-551134A48E29}" type="pres">
      <dgm:prSet presAssocID="{1931BC5B-EC15-4958-BC55-E47599E8CA76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0698B508-F065-4995-A6FF-EC712815095E}" type="pres">
      <dgm:prSet presAssocID="{1931BC5B-EC15-4958-BC55-E47599E8CA76}" presName="descendantText" presStyleLbl="alignAccFollowNode1" presStyleIdx="0" presStyleCnt="4">
        <dgm:presLayoutVars>
          <dgm:bulletEnabled/>
        </dgm:presLayoutVars>
      </dgm:prSet>
      <dgm:spPr/>
    </dgm:pt>
    <dgm:pt modelId="{37D8C9E1-178A-4856-8824-3821C05E176A}" type="pres">
      <dgm:prSet presAssocID="{9E5DE0B7-457F-47F5-91BE-90B906974C59}" presName="sp" presStyleCnt="0"/>
      <dgm:spPr/>
    </dgm:pt>
    <dgm:pt modelId="{A2D0881B-A90D-4C80-A1D4-911BABE40631}" type="pres">
      <dgm:prSet presAssocID="{52304208-E208-4D8D-B5D4-317F8660F989}" presName="linNode" presStyleCnt="0"/>
      <dgm:spPr/>
    </dgm:pt>
    <dgm:pt modelId="{26CBA22B-F7E9-4305-9F6F-0EC5CA54AF63}" type="pres">
      <dgm:prSet presAssocID="{52304208-E208-4D8D-B5D4-317F8660F989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96757EC3-53BC-419C-A792-38F9D100D0AE}" type="pres">
      <dgm:prSet presAssocID="{52304208-E208-4D8D-B5D4-317F8660F989}" presName="descendantText" presStyleLbl="alignAccFollowNode1" presStyleIdx="1" presStyleCnt="4">
        <dgm:presLayoutVars>
          <dgm:bulletEnabled/>
        </dgm:presLayoutVars>
      </dgm:prSet>
      <dgm:spPr/>
    </dgm:pt>
    <dgm:pt modelId="{B026EA81-AED6-4978-9A1F-D22E6CBC0A1B}" type="pres">
      <dgm:prSet presAssocID="{1D8AF7FC-C54F-40C3-B3B3-FC8B7CE14667}" presName="sp" presStyleCnt="0"/>
      <dgm:spPr/>
    </dgm:pt>
    <dgm:pt modelId="{07E2E3EF-4FFE-442D-BA2F-F88D402B7530}" type="pres">
      <dgm:prSet presAssocID="{662C3319-876A-4D90-B4F2-FF0C590CD597}" presName="linNode" presStyleCnt="0"/>
      <dgm:spPr/>
    </dgm:pt>
    <dgm:pt modelId="{A763CAF5-A63A-41FC-82CA-A0DCB564862D}" type="pres">
      <dgm:prSet presAssocID="{662C3319-876A-4D90-B4F2-FF0C590CD597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5691759F-7683-4FD5-B465-D7FD3322648D}" type="pres">
      <dgm:prSet presAssocID="{662C3319-876A-4D90-B4F2-FF0C590CD597}" presName="descendantText" presStyleLbl="alignAccFollowNode1" presStyleIdx="2" presStyleCnt="4">
        <dgm:presLayoutVars>
          <dgm:bulletEnabled/>
        </dgm:presLayoutVars>
      </dgm:prSet>
      <dgm:spPr/>
    </dgm:pt>
    <dgm:pt modelId="{76E3DFDA-86D2-410F-A6CB-785AB9371FB0}" type="pres">
      <dgm:prSet presAssocID="{F638C629-E0FA-48B0-BC1C-0C7F17E235B1}" presName="sp" presStyleCnt="0"/>
      <dgm:spPr/>
    </dgm:pt>
    <dgm:pt modelId="{E85967D9-DB37-4BFE-87C7-CF659033E772}" type="pres">
      <dgm:prSet presAssocID="{C80C0A54-7F5B-4688-B3B8-B7C624A8BCAB}" presName="linNode" presStyleCnt="0"/>
      <dgm:spPr/>
    </dgm:pt>
    <dgm:pt modelId="{7E4AE722-F90F-483A-9B27-B92F0E8EEC80}" type="pres">
      <dgm:prSet presAssocID="{C80C0A54-7F5B-4688-B3B8-B7C624A8BCAB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2479F868-C27F-49D8-9726-A9433140FE05}" type="pres">
      <dgm:prSet presAssocID="{C80C0A54-7F5B-4688-B3B8-B7C624A8BCAB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F135751C-C928-4E1C-BC39-75D18B16F1CE}" srcId="{C80C0A54-7F5B-4688-B3B8-B7C624A8BCAB}" destId="{5259FB70-8EA5-45E7-AE6B-7F12D0441A7F}" srcOrd="0" destOrd="0" parTransId="{49BAB184-AA87-4109-B109-095753587A6F}" sibTransId="{FEBB5150-25BD-43B5-9BC6-D82752692746}"/>
    <dgm:cxn modelId="{E2909D3E-A54B-49E6-B460-029E5687A344}" type="presOf" srcId="{5259FB70-8EA5-45E7-AE6B-7F12D0441A7F}" destId="{2479F868-C27F-49D8-9726-A9433140FE05}" srcOrd="0" destOrd="0" presId="urn:microsoft.com/office/officeart/2016/7/layout/VerticalSolidActionList"/>
    <dgm:cxn modelId="{661C615B-11FB-4A01-B2EF-6C77F015E7E8}" type="presOf" srcId="{932F5A03-D451-4081-83BC-F6811BF29389}" destId="{714F70F4-457F-478B-B000-4642FFFB196B}" srcOrd="0" destOrd="0" presId="urn:microsoft.com/office/officeart/2016/7/layout/VerticalSolidActionList"/>
    <dgm:cxn modelId="{73AD855E-C76B-4730-A99D-661DCB375FD5}" srcId="{662C3319-876A-4D90-B4F2-FF0C590CD597}" destId="{820A01EA-39B3-49FE-B7FF-A0C8534985F0}" srcOrd="0" destOrd="0" parTransId="{6F186E4D-9D6F-478F-ABA3-C395DDFA2F5C}" sibTransId="{3ED589A4-A2BE-468D-8007-15DABD70E003}"/>
    <dgm:cxn modelId="{B7538A48-6895-441A-96FC-E126F94B82B0}" srcId="{932F5A03-D451-4081-83BC-F6811BF29389}" destId="{52304208-E208-4D8D-B5D4-317F8660F989}" srcOrd="1" destOrd="0" parTransId="{3032A69E-F32D-4EDB-9294-9CAD2D669D56}" sibTransId="{1D8AF7FC-C54F-40C3-B3B3-FC8B7CE14667}"/>
    <dgm:cxn modelId="{C09C646A-DE2A-49A1-B8DD-C641E57E9E3B}" srcId="{932F5A03-D451-4081-83BC-F6811BF29389}" destId="{1931BC5B-EC15-4958-BC55-E47599E8CA76}" srcOrd="0" destOrd="0" parTransId="{66F519AD-3DE4-4414-8795-F0B9FED8CE0A}" sibTransId="{9E5DE0B7-457F-47F5-91BE-90B906974C59}"/>
    <dgm:cxn modelId="{BCA14C50-423D-4AEC-9CEE-D9DE3926B206}" srcId="{932F5A03-D451-4081-83BC-F6811BF29389}" destId="{C80C0A54-7F5B-4688-B3B8-B7C624A8BCAB}" srcOrd="3" destOrd="0" parTransId="{D3A789FD-4FED-4A83-94C1-CC6FCBB841DF}" sibTransId="{E9322F79-A15B-49D8-A87B-6B0F8935F49F}"/>
    <dgm:cxn modelId="{73B2B554-C6B6-4A5E-9703-E06AB2204B5E}" type="presOf" srcId="{820A01EA-39B3-49FE-B7FF-A0C8534985F0}" destId="{5691759F-7683-4FD5-B465-D7FD3322648D}" srcOrd="0" destOrd="0" presId="urn:microsoft.com/office/officeart/2016/7/layout/VerticalSolidActionList"/>
    <dgm:cxn modelId="{4E4BB276-703D-423F-90AE-2E00739469F9}" type="presOf" srcId="{52304208-E208-4D8D-B5D4-317F8660F989}" destId="{26CBA22B-F7E9-4305-9F6F-0EC5CA54AF63}" srcOrd="0" destOrd="0" presId="urn:microsoft.com/office/officeart/2016/7/layout/VerticalSolidActionList"/>
    <dgm:cxn modelId="{183FC67B-80A7-4BEC-B5C2-19A550E0ABD0}" type="presOf" srcId="{0F7FBAF7-11F5-4596-90F5-572F4B3A3B49}" destId="{96757EC3-53BC-419C-A792-38F9D100D0AE}" srcOrd="0" destOrd="0" presId="urn:microsoft.com/office/officeart/2016/7/layout/VerticalSolidActionList"/>
    <dgm:cxn modelId="{1D25E08B-FF3A-48C4-A09A-49FB5B67A68C}" type="presOf" srcId="{1931BC5B-EC15-4958-BC55-E47599E8CA76}" destId="{F24D749B-5D65-4C66-A9E4-551134A48E29}" srcOrd="0" destOrd="0" presId="urn:microsoft.com/office/officeart/2016/7/layout/VerticalSolidActionList"/>
    <dgm:cxn modelId="{DCC0188E-E1C6-4A6C-9268-C12A6C8E334B}" srcId="{1931BC5B-EC15-4958-BC55-E47599E8CA76}" destId="{61D2AF8A-9110-40A0-B788-54271355E5EB}" srcOrd="0" destOrd="0" parTransId="{1A44AA7B-D41B-4DD2-B961-78FED22F9632}" sibTransId="{891E0BB5-5CCE-43D6-A940-C7528E94958D}"/>
    <dgm:cxn modelId="{659F0B90-DBA5-4C55-BF15-B77EE3692026}" type="presOf" srcId="{C80C0A54-7F5B-4688-B3B8-B7C624A8BCAB}" destId="{7E4AE722-F90F-483A-9B27-B92F0E8EEC80}" srcOrd="0" destOrd="0" presId="urn:microsoft.com/office/officeart/2016/7/layout/VerticalSolidActionList"/>
    <dgm:cxn modelId="{30D6849B-8C53-4289-8296-C5D35463449A}" type="presOf" srcId="{662C3319-876A-4D90-B4F2-FF0C590CD597}" destId="{A763CAF5-A63A-41FC-82CA-A0DCB564862D}" srcOrd="0" destOrd="0" presId="urn:microsoft.com/office/officeart/2016/7/layout/VerticalSolidActionList"/>
    <dgm:cxn modelId="{8AB4D49E-0E91-4711-919F-C925F2DE0F76}" srcId="{52304208-E208-4D8D-B5D4-317F8660F989}" destId="{0F7FBAF7-11F5-4596-90F5-572F4B3A3B49}" srcOrd="0" destOrd="0" parTransId="{6EA71ABA-FD8A-4A16-961B-CE703710C9F3}" sibTransId="{E457A8E3-F49F-4B50-9D48-5046629C5F55}"/>
    <dgm:cxn modelId="{D5916ABB-4357-4702-A7E0-807D95E14248}" type="presOf" srcId="{61D2AF8A-9110-40A0-B788-54271355E5EB}" destId="{0698B508-F065-4995-A6FF-EC712815095E}" srcOrd="0" destOrd="0" presId="urn:microsoft.com/office/officeart/2016/7/layout/VerticalSolidActionList"/>
    <dgm:cxn modelId="{BC7167FC-F1C8-4833-8AD8-F1DB7EDED1EE}" srcId="{932F5A03-D451-4081-83BC-F6811BF29389}" destId="{662C3319-876A-4D90-B4F2-FF0C590CD597}" srcOrd="2" destOrd="0" parTransId="{73C00392-1733-44E9-8CF6-76568588730B}" sibTransId="{F638C629-E0FA-48B0-BC1C-0C7F17E235B1}"/>
    <dgm:cxn modelId="{9D2528C9-2ED6-4853-BF2B-4A05A5AE8F8E}" type="presParOf" srcId="{714F70F4-457F-478B-B000-4642FFFB196B}" destId="{9DDD3C09-E1F3-4876-A33E-76BD1E24E869}" srcOrd="0" destOrd="0" presId="urn:microsoft.com/office/officeart/2016/7/layout/VerticalSolidActionList"/>
    <dgm:cxn modelId="{9C428B60-8FDE-43BD-BF7D-E0F5BA3E4472}" type="presParOf" srcId="{9DDD3C09-E1F3-4876-A33E-76BD1E24E869}" destId="{F24D749B-5D65-4C66-A9E4-551134A48E29}" srcOrd="0" destOrd="0" presId="urn:microsoft.com/office/officeart/2016/7/layout/VerticalSolidActionList"/>
    <dgm:cxn modelId="{D71A22CA-A871-407D-8C23-F81895A88DB7}" type="presParOf" srcId="{9DDD3C09-E1F3-4876-A33E-76BD1E24E869}" destId="{0698B508-F065-4995-A6FF-EC712815095E}" srcOrd="1" destOrd="0" presId="urn:microsoft.com/office/officeart/2016/7/layout/VerticalSolidActionList"/>
    <dgm:cxn modelId="{DAB5F618-A6C4-443B-98E3-9A40000A144B}" type="presParOf" srcId="{714F70F4-457F-478B-B000-4642FFFB196B}" destId="{37D8C9E1-178A-4856-8824-3821C05E176A}" srcOrd="1" destOrd="0" presId="urn:microsoft.com/office/officeart/2016/7/layout/VerticalSolidActionList"/>
    <dgm:cxn modelId="{0930F32C-43D0-461E-B5D3-43E12CC9F7E1}" type="presParOf" srcId="{714F70F4-457F-478B-B000-4642FFFB196B}" destId="{A2D0881B-A90D-4C80-A1D4-911BABE40631}" srcOrd="2" destOrd="0" presId="urn:microsoft.com/office/officeart/2016/7/layout/VerticalSolidActionList"/>
    <dgm:cxn modelId="{0FC6842E-C16E-415D-B577-21C4DF5816F9}" type="presParOf" srcId="{A2D0881B-A90D-4C80-A1D4-911BABE40631}" destId="{26CBA22B-F7E9-4305-9F6F-0EC5CA54AF63}" srcOrd="0" destOrd="0" presId="urn:microsoft.com/office/officeart/2016/7/layout/VerticalSolidActionList"/>
    <dgm:cxn modelId="{C6CA14B2-0448-40A7-9E2B-0E158C70C07A}" type="presParOf" srcId="{A2D0881B-A90D-4C80-A1D4-911BABE40631}" destId="{96757EC3-53BC-419C-A792-38F9D100D0AE}" srcOrd="1" destOrd="0" presId="urn:microsoft.com/office/officeart/2016/7/layout/VerticalSolidActionList"/>
    <dgm:cxn modelId="{D6295519-00CB-4B2C-8DDE-D6D150870389}" type="presParOf" srcId="{714F70F4-457F-478B-B000-4642FFFB196B}" destId="{B026EA81-AED6-4978-9A1F-D22E6CBC0A1B}" srcOrd="3" destOrd="0" presId="urn:microsoft.com/office/officeart/2016/7/layout/VerticalSolidActionList"/>
    <dgm:cxn modelId="{C44DB913-FE8A-44BD-BD9F-87F192B9BC74}" type="presParOf" srcId="{714F70F4-457F-478B-B000-4642FFFB196B}" destId="{07E2E3EF-4FFE-442D-BA2F-F88D402B7530}" srcOrd="4" destOrd="0" presId="urn:microsoft.com/office/officeart/2016/7/layout/VerticalSolidActionList"/>
    <dgm:cxn modelId="{241A0E8B-1CE6-4EF3-9E08-341131C55206}" type="presParOf" srcId="{07E2E3EF-4FFE-442D-BA2F-F88D402B7530}" destId="{A763CAF5-A63A-41FC-82CA-A0DCB564862D}" srcOrd="0" destOrd="0" presId="urn:microsoft.com/office/officeart/2016/7/layout/VerticalSolidActionList"/>
    <dgm:cxn modelId="{4181F40E-7E13-4A64-9CAF-9667190F698B}" type="presParOf" srcId="{07E2E3EF-4FFE-442D-BA2F-F88D402B7530}" destId="{5691759F-7683-4FD5-B465-D7FD3322648D}" srcOrd="1" destOrd="0" presId="urn:microsoft.com/office/officeart/2016/7/layout/VerticalSolidActionList"/>
    <dgm:cxn modelId="{7657D061-6444-41EA-8751-3F5FC2B0DB30}" type="presParOf" srcId="{714F70F4-457F-478B-B000-4642FFFB196B}" destId="{76E3DFDA-86D2-410F-A6CB-785AB9371FB0}" srcOrd="5" destOrd="0" presId="urn:microsoft.com/office/officeart/2016/7/layout/VerticalSolidActionList"/>
    <dgm:cxn modelId="{0BBC36FF-0351-4057-B9EC-C95E0761270E}" type="presParOf" srcId="{714F70F4-457F-478B-B000-4642FFFB196B}" destId="{E85967D9-DB37-4BFE-87C7-CF659033E772}" srcOrd="6" destOrd="0" presId="urn:microsoft.com/office/officeart/2016/7/layout/VerticalSolidActionList"/>
    <dgm:cxn modelId="{F26F5726-31FB-4D08-A85E-B58F43D6203F}" type="presParOf" srcId="{E85967D9-DB37-4BFE-87C7-CF659033E772}" destId="{7E4AE722-F90F-483A-9B27-B92F0E8EEC80}" srcOrd="0" destOrd="0" presId="urn:microsoft.com/office/officeart/2016/7/layout/VerticalSolidActionList"/>
    <dgm:cxn modelId="{E7A8A8C0-A10D-48FE-B6F2-E72FB1597906}" type="presParOf" srcId="{E85967D9-DB37-4BFE-87C7-CF659033E772}" destId="{2479F868-C27F-49D8-9726-A9433140FE0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8B508-F065-4995-A6FF-EC712815095E}">
      <dsp:nvSpPr>
        <dsp:cNvPr id="0" name=""/>
        <dsp:cNvSpPr/>
      </dsp:nvSpPr>
      <dsp:spPr>
        <a:xfrm>
          <a:off x="1158239" y="1793"/>
          <a:ext cx="4632960" cy="9288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9892" tIns="235929" rIns="89892" bIns="2359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Encourage patient to create a private, uninterrupted environment</a:t>
          </a:r>
        </a:p>
      </dsp:txBody>
      <dsp:txXfrm>
        <a:off x="1158239" y="1793"/>
        <a:ext cx="4632960" cy="928854"/>
      </dsp:txXfrm>
    </dsp:sp>
    <dsp:sp modelId="{F24D749B-5D65-4C66-A9E4-551134A48E29}">
      <dsp:nvSpPr>
        <dsp:cNvPr id="0" name=""/>
        <dsp:cNvSpPr/>
      </dsp:nvSpPr>
      <dsp:spPr>
        <a:xfrm>
          <a:off x="0" y="1793"/>
          <a:ext cx="1158240" cy="9288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290" tIns="91750" rIns="61290" bIns="917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Encourage</a:t>
          </a:r>
        </a:p>
      </dsp:txBody>
      <dsp:txXfrm>
        <a:off x="0" y="1793"/>
        <a:ext cx="1158240" cy="928854"/>
      </dsp:txXfrm>
    </dsp:sp>
    <dsp:sp modelId="{96757EC3-53BC-419C-A792-38F9D100D0AE}">
      <dsp:nvSpPr>
        <dsp:cNvPr id="0" name=""/>
        <dsp:cNvSpPr/>
      </dsp:nvSpPr>
      <dsp:spPr>
        <a:xfrm>
          <a:off x="1158239" y="986379"/>
          <a:ext cx="4632960" cy="9288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9892" tIns="235929" rIns="89892" bIns="2359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Discuss what will happen if interruptions happen</a:t>
          </a:r>
        </a:p>
      </dsp:txBody>
      <dsp:txXfrm>
        <a:off x="1158239" y="986379"/>
        <a:ext cx="4632960" cy="928854"/>
      </dsp:txXfrm>
    </dsp:sp>
    <dsp:sp modelId="{26CBA22B-F7E9-4305-9F6F-0EC5CA54AF63}">
      <dsp:nvSpPr>
        <dsp:cNvPr id="0" name=""/>
        <dsp:cNvSpPr/>
      </dsp:nvSpPr>
      <dsp:spPr>
        <a:xfrm>
          <a:off x="0" y="986379"/>
          <a:ext cx="1158240" cy="9288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290" tIns="91750" rIns="61290" bIns="917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</a:t>
          </a:r>
        </a:p>
      </dsp:txBody>
      <dsp:txXfrm>
        <a:off x="0" y="986379"/>
        <a:ext cx="1158240" cy="928854"/>
      </dsp:txXfrm>
    </dsp:sp>
    <dsp:sp modelId="{5691759F-7683-4FD5-B465-D7FD3322648D}">
      <dsp:nvSpPr>
        <dsp:cNvPr id="0" name=""/>
        <dsp:cNvSpPr/>
      </dsp:nvSpPr>
      <dsp:spPr>
        <a:xfrm>
          <a:off x="1158239" y="1970965"/>
          <a:ext cx="4632960" cy="9288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9892" tIns="235929" rIns="89892" bIns="2359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Invite a practice session to walk them through the telehealth platform</a:t>
          </a:r>
        </a:p>
      </dsp:txBody>
      <dsp:txXfrm>
        <a:off x="1158239" y="1970965"/>
        <a:ext cx="4632960" cy="928854"/>
      </dsp:txXfrm>
    </dsp:sp>
    <dsp:sp modelId="{A763CAF5-A63A-41FC-82CA-A0DCB564862D}">
      <dsp:nvSpPr>
        <dsp:cNvPr id="0" name=""/>
        <dsp:cNvSpPr/>
      </dsp:nvSpPr>
      <dsp:spPr>
        <a:xfrm>
          <a:off x="0" y="1970965"/>
          <a:ext cx="1158240" cy="9288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290" tIns="91750" rIns="61290" bIns="917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Invite</a:t>
          </a:r>
        </a:p>
      </dsp:txBody>
      <dsp:txXfrm>
        <a:off x="0" y="1970965"/>
        <a:ext cx="1158240" cy="928854"/>
      </dsp:txXfrm>
    </dsp:sp>
    <dsp:sp modelId="{2479F868-C27F-49D8-9726-A9433140FE05}">
      <dsp:nvSpPr>
        <dsp:cNvPr id="0" name=""/>
        <dsp:cNvSpPr/>
      </dsp:nvSpPr>
      <dsp:spPr>
        <a:xfrm>
          <a:off x="1158239" y="2955551"/>
          <a:ext cx="4632960" cy="9288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9892" tIns="235929" rIns="89892" bIns="2359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Ask about clients’ concerns about telehealth</a:t>
          </a:r>
        </a:p>
      </dsp:txBody>
      <dsp:txXfrm>
        <a:off x="1158239" y="2955551"/>
        <a:ext cx="4632960" cy="928854"/>
      </dsp:txXfrm>
    </dsp:sp>
    <dsp:sp modelId="{7E4AE722-F90F-483A-9B27-B92F0E8EEC80}">
      <dsp:nvSpPr>
        <dsp:cNvPr id="0" name=""/>
        <dsp:cNvSpPr/>
      </dsp:nvSpPr>
      <dsp:spPr>
        <a:xfrm>
          <a:off x="0" y="2955551"/>
          <a:ext cx="1158240" cy="9288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290" tIns="91750" rIns="61290" bIns="917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Ask about</a:t>
          </a:r>
        </a:p>
      </dsp:txBody>
      <dsp:txXfrm>
        <a:off x="0" y="2955551"/>
        <a:ext cx="1158240" cy="928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11/1/2021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11/1/2021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Types</a:t>
            </a:r>
            <a:r>
              <a:rPr lang="en-US" baseline="0" dirty="0"/>
              <a:t> of PHE</a:t>
            </a:r>
            <a:endParaRPr dirty="0"/>
          </a:p>
        </p:txBody>
      </p:sp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40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9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C. Rushton describes moral resilience as kintsugi a “golden repair”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43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20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 have an</a:t>
            </a:r>
            <a:r>
              <a:rPr lang="en-US" baseline="0" dirty="0"/>
              <a:t> obligation to live a flourishing life”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97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3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9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5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4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97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01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C495B9-2500-4B51-A381-D2D1BDF2B461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810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4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93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4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5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There is conceptual ambiguity in the use of these terms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0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14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2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11/1/2021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9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8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11/1/2021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8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6552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2"/>
          </p:nvPr>
        </p:nvSpPr>
        <p:spPr>
          <a:xfrm>
            <a:off x="6246812" y="1905000"/>
            <a:ext cx="4416552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9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11/1/2021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4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9" r:id="rId4"/>
    <p:sldLayoutId id="2147483690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Never Waste a Crisis: </a:t>
            </a:r>
            <a:r>
              <a:rPr lang="en-US" sz="4400" dirty="0"/>
              <a:t>Pandemics, Ethics, and Mental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Appalachian Psychoanalytic Society</a:t>
            </a:r>
          </a:p>
          <a:p>
            <a:r>
              <a:rPr lang="en-US" dirty="0"/>
              <a:t>October 30, 2021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Mental Health Impact of COVID-19:</a:t>
            </a:r>
            <a:br>
              <a:rPr lang="en-US" dirty="0"/>
            </a:br>
            <a:r>
              <a:rPr lang="en-US" dirty="0"/>
              <a:t>Increases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Depression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Substance abuse</a:t>
            </a:r>
          </a:p>
          <a:p>
            <a:r>
              <a:rPr lang="en-US" dirty="0"/>
              <a:t>Suicide</a:t>
            </a:r>
          </a:p>
          <a:p>
            <a:r>
              <a:rPr lang="en-US" dirty="0"/>
              <a:t>Domestic violence</a:t>
            </a:r>
          </a:p>
          <a:p>
            <a:r>
              <a:rPr lang="en-US" dirty="0"/>
              <a:t>Exacerbation of SMI</a:t>
            </a:r>
          </a:p>
          <a:p>
            <a:r>
              <a:rPr lang="en-US" dirty="0"/>
              <a:t>Insomnia, fear, sadness, loneliness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C1931C-DCA1-42B6-87B0-6DAC5C5E907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6096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148" y="2324099"/>
            <a:ext cx="3369880" cy="342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6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 of Mental Health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Race/ethnicity</a:t>
            </a:r>
          </a:p>
          <a:p>
            <a:r>
              <a:rPr lang="en-US" dirty="0"/>
              <a:t>Immigration status</a:t>
            </a:r>
          </a:p>
          <a:p>
            <a:r>
              <a:rPr lang="en-US" dirty="0"/>
              <a:t>Gender</a:t>
            </a:r>
          </a:p>
          <a:p>
            <a:r>
              <a:rPr lang="en-US" dirty="0"/>
              <a:t>Access to housing</a:t>
            </a:r>
          </a:p>
          <a:p>
            <a:r>
              <a:rPr lang="en-US" dirty="0"/>
              <a:t>Disability</a:t>
            </a:r>
          </a:p>
          <a:p>
            <a:r>
              <a:rPr lang="en-US" dirty="0"/>
              <a:t>Justice system involvement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Vulnerable groups have been made more vulnerable by the pandemic</a:t>
            </a:r>
          </a:p>
        </p:txBody>
      </p:sp>
    </p:spTree>
    <p:extLst>
      <p:ext uri="{BB962C8B-B14F-4D97-AF65-F5344CB8AC3E}">
        <p14:creationId xmlns:p14="http://schemas.microsoft.com/office/powerpoint/2010/main" val="204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Populations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“We’re not all in the same boat.  We are all just in the same storm”  </a:t>
            </a:r>
          </a:p>
          <a:p>
            <a:r>
              <a:rPr lang="en-US" sz="1400" i="1" dirty="0"/>
              <a:t>~ Damian Barr</a:t>
            </a:r>
          </a:p>
          <a:p>
            <a:r>
              <a:rPr lang="en-US" sz="1400" i="1" dirty="0"/>
              <a:t>Illustration by Barbara Kelley</a:t>
            </a:r>
          </a:p>
          <a:p>
            <a:endParaRPr lang="en-US" dirty="0"/>
          </a:p>
        </p:txBody>
      </p:sp>
      <p:pic>
        <p:nvPicPr>
          <p:cNvPr id="2050" name="Picture 2" descr="Illustration by Barbara Kelley">
            <a:extLst>
              <a:ext uri="{FF2B5EF4-FFF2-40B4-BE49-F238E27FC236}">
                <a16:creationId xmlns:a16="http://schemas.microsoft.com/office/drawing/2014/main" id="{C3599484-ABC4-4528-9AD0-6E0166E8D8C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 b="79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Varieties of </a:t>
            </a:r>
            <a:r>
              <a:rPr lang="en-US" i="1" dirty="0"/>
              <a:t>Moral</a:t>
            </a:r>
            <a:r>
              <a:rPr lang="en-US" dirty="0"/>
              <a:t> Suffering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b="1" dirty="0"/>
              <a:t>Moral uncertainty: </a:t>
            </a:r>
            <a:r>
              <a:rPr lang="en-US" dirty="0"/>
              <a:t>lack of clarity about the right course of action</a:t>
            </a:r>
            <a:endParaRPr lang="en-US" b="1" dirty="0"/>
          </a:p>
          <a:p>
            <a:pPr lvl="0"/>
            <a:r>
              <a:rPr lang="en-US" b="1" dirty="0"/>
              <a:t>Moral distress:</a:t>
            </a:r>
            <a:r>
              <a:rPr lang="en-US" dirty="0"/>
              <a:t> feeling of being unable to “do the right thing” or being helpless to avoid wrongdoing or harm </a:t>
            </a:r>
          </a:p>
          <a:p>
            <a:pPr lvl="1"/>
            <a:r>
              <a:rPr lang="en-US" dirty="0"/>
              <a:t>first described in relation to nurses</a:t>
            </a:r>
          </a:p>
          <a:p>
            <a:r>
              <a:rPr lang="en-US" b="1" dirty="0"/>
              <a:t>Moral injury: </a:t>
            </a:r>
            <a:r>
              <a:rPr lang="en-US" dirty="0"/>
              <a:t>a moral wound resulting from participating in or witnessing a morally transgressive act</a:t>
            </a:r>
            <a:endParaRPr lang="en-US" b="1" dirty="0"/>
          </a:p>
          <a:p>
            <a:pPr lvl="1"/>
            <a:r>
              <a:rPr lang="en-US" dirty="0"/>
              <a:t>first described in relation to soldiers</a:t>
            </a:r>
          </a:p>
          <a:p>
            <a:pPr lvl="0"/>
            <a:r>
              <a:rPr lang="en-US" b="1" dirty="0"/>
              <a:t>Moral apathy: </a:t>
            </a:r>
            <a:r>
              <a:rPr lang="en-US" dirty="0"/>
              <a:t>loss of capacity to notice or care about situations that cause harm</a:t>
            </a:r>
          </a:p>
          <a:p>
            <a:r>
              <a:rPr lang="en-US" b="1" dirty="0"/>
              <a:t>Moral outrage: </a:t>
            </a:r>
            <a:r>
              <a:rPr lang="en-US" dirty="0"/>
              <a:t>an externalized expression of indignation toward others who have violated social norms 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and Psychological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 suffering is related to – but different from</a:t>
            </a:r>
          </a:p>
          <a:p>
            <a:pPr lvl="1"/>
            <a:r>
              <a:rPr lang="en-US" u="sng" dirty="0"/>
              <a:t>Secondary Traumatic Stress:</a:t>
            </a:r>
            <a:r>
              <a:rPr lang="en-US" dirty="0"/>
              <a:t> a natural consequence of caring for traumatized or suffering others</a:t>
            </a:r>
          </a:p>
          <a:p>
            <a:pPr lvl="1"/>
            <a:r>
              <a:rPr lang="en-US" u="sng" dirty="0"/>
              <a:t>Compassion Fatigue:</a:t>
            </a:r>
            <a:r>
              <a:rPr lang="en-US" dirty="0"/>
              <a:t> a preventable* state of physical, emotional, and spiritual exhaustion, marked by hopelessness, helplessness, and loss of resilience as a result of chronic exposure to the suffering of others </a:t>
            </a:r>
          </a:p>
          <a:p>
            <a:pPr lvl="1"/>
            <a:r>
              <a:rPr lang="en-US" u="sng" dirty="0"/>
              <a:t>Burnout:</a:t>
            </a:r>
            <a:r>
              <a:rPr lang="en-US" dirty="0"/>
              <a:t> a syndrome of emotional exhaustion, depersonalization, and diminished personal achievement that results from a stressful work environment</a:t>
            </a:r>
          </a:p>
          <a:p>
            <a:r>
              <a:rPr lang="en-US" dirty="0"/>
              <a:t>All of these moral and psychological phenomena are expected to intensify when the pandemic wanes</a:t>
            </a:r>
          </a:p>
        </p:txBody>
      </p:sp>
    </p:spTree>
    <p:extLst>
      <p:ext uri="{BB962C8B-B14F-4D97-AF65-F5344CB8AC3E}">
        <p14:creationId xmlns:p14="http://schemas.microsoft.com/office/powerpoint/2010/main" val="22732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Moral vs. Psychological Stress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202" r="1" b="3210"/>
          <a:stretch/>
        </p:blipFill>
        <p:spPr>
          <a:xfrm>
            <a:off x="4675568" y="2087880"/>
            <a:ext cx="5791200" cy="38862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/>
          <a:p>
            <a:r>
              <a:rPr lang="en-US" dirty="0"/>
              <a:t>These types of moral suffering concern threats to our integrity and therefore our identity, self-concept, and self-esteem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B0C034-62D8-4204-8F0D-FA837B35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Distress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6E323-3CA3-43FE-9B18-C08AEA864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Moral distress arises when we are aware of a moral problem and we determine a remedy, but are unable to act on it because of internal or external constraints.  </a:t>
            </a:r>
          </a:p>
          <a:p>
            <a:r>
              <a:rPr lang="en-US" dirty="0"/>
              <a:t>Thus, we feel unable to take what we feel is the morally right action, or feel forced to take actions we believe are unethical</a:t>
            </a:r>
          </a:p>
          <a:p>
            <a:pPr lvl="1"/>
            <a:r>
              <a:rPr lang="en-US" dirty="0"/>
              <a:t>Constraint can be internal (e.g. fear of being judged) or external (threat of punitive action)</a:t>
            </a:r>
          </a:p>
          <a:p>
            <a:pPr lvl="1"/>
            <a:r>
              <a:rPr lang="en-US" dirty="0"/>
              <a:t>Sources tend to take the form of competing responsibilities, or perceived threats to self</a:t>
            </a:r>
          </a:p>
          <a:p>
            <a:r>
              <a:rPr lang="en-US" dirty="0"/>
              <a:t>Moral distress was a substantial problem before COVID; has increased substantially for many people in many venues, producing an “aha” moment – and thus a series of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4985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Moral Distress Pre-COVID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health care (including mental health care) elements that distract our attention away from our patients </a:t>
            </a:r>
          </a:p>
          <a:p>
            <a:pPr lvl="1"/>
            <a:r>
              <a:rPr lang="en-US" dirty="0"/>
              <a:t>the EMR, insurance issues, quality metrics, patient satisfaction scores, productivity metrics </a:t>
            </a:r>
          </a:p>
          <a:p>
            <a:pPr lvl="1"/>
            <a:r>
              <a:rPr lang="en-US" dirty="0"/>
              <a:t>These distill meaning and joy away from work and produce moral and cognitive dissonance (Who am I and why am I here?  To be a slave to the EMR??)</a:t>
            </a:r>
          </a:p>
          <a:p>
            <a:r>
              <a:rPr lang="en-US" dirty="0"/>
              <a:t>Other sources include providing “futile” care or interventions that are not it the patient’s best interests, inadequate pain relief, inadequate staffing to meet needs</a:t>
            </a:r>
          </a:p>
          <a:p>
            <a:r>
              <a:rPr lang="en-US" dirty="0"/>
              <a:t>Similar phenomena appear in other professions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Moral Distress during COVID-19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/>
          <a:p>
            <a:r>
              <a:rPr lang="en-US" dirty="0"/>
              <a:t>COVID has extended moral distress beyond the work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12" y="2133600"/>
            <a:ext cx="498481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Moral Distress during COVID-19</a:t>
            </a:r>
            <a:br>
              <a:rPr lang="en-US" dirty="0"/>
            </a:br>
            <a:r>
              <a:rPr lang="en-US" dirty="0"/>
              <a:t>for Health Care Providers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Being unable to provide the usual standard of care</a:t>
            </a:r>
          </a:p>
          <a:p>
            <a:pPr lvl="1"/>
            <a:r>
              <a:rPr lang="en-US" dirty="0"/>
              <a:t>Lack of knowledge about the virus</a:t>
            </a:r>
          </a:p>
          <a:p>
            <a:pPr lvl="1"/>
            <a:r>
              <a:rPr lang="en-US" dirty="0"/>
              <a:t>Practicing outside normal area</a:t>
            </a:r>
          </a:p>
          <a:p>
            <a:pPr lvl="1"/>
            <a:r>
              <a:rPr lang="en-US" dirty="0"/>
              <a:t>PPE before a code</a:t>
            </a:r>
          </a:p>
          <a:p>
            <a:pPr lvl="1"/>
            <a:r>
              <a:rPr lang="en-US" dirty="0"/>
              <a:t>Incredibly short-staffed</a:t>
            </a:r>
          </a:p>
          <a:p>
            <a:pPr lvl="1"/>
            <a:r>
              <a:rPr lang="en-US" dirty="0"/>
              <a:t> Visitor restrictions </a:t>
            </a:r>
          </a:p>
          <a:p>
            <a:r>
              <a:rPr lang="en-US" dirty="0"/>
              <a:t>Threat of Crisis Standards of Care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Myths and misconceptions about COVID treatment, transmission, etc. </a:t>
            </a:r>
          </a:p>
          <a:p>
            <a:r>
              <a:rPr lang="en-US" dirty="0"/>
              <a:t>Shame if infected </a:t>
            </a:r>
          </a:p>
          <a:p>
            <a:r>
              <a:rPr lang="en-US" dirty="0"/>
              <a:t>Fear of transmitting virus to family</a:t>
            </a:r>
          </a:p>
          <a:p>
            <a:r>
              <a:rPr lang="en-US" dirty="0"/>
              <a:t>Self-care</a:t>
            </a:r>
          </a:p>
          <a:p>
            <a:r>
              <a:rPr lang="en-US" dirty="0"/>
              <a:t>Different beliefs feelings between coworkers about self-protection</a:t>
            </a:r>
          </a:p>
        </p:txBody>
      </p:sp>
    </p:spTree>
    <p:extLst>
      <p:ext uri="{BB962C8B-B14F-4D97-AF65-F5344CB8AC3E}">
        <p14:creationId xmlns:p14="http://schemas.microsoft.com/office/powerpoint/2010/main" val="36642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After attending this program, participants will be able to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Describe the ancillary pandemic of moral distress and moral injury that has resulted from COVID-19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Discuss strategies and ethical best practices related to mental health care in the setting of COVID-19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strategies for anticipating and handling “moral surprises” that arise from novel situations such as pandemics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APA ethical guidelines, best practice models, and Tennessee jurisprudence with particular relevance to ethical decision-making during novel crises, such as pandemics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Sources of Moral Distress during COVID-19</a:t>
            </a:r>
            <a:br>
              <a:rPr lang="en-US" dirty="0"/>
            </a:br>
            <a:r>
              <a:rPr lang="en-US" dirty="0"/>
              <a:t>for Health Care Providers</a:t>
            </a:r>
          </a:p>
        </p:txBody>
      </p:sp>
      <p:pic>
        <p:nvPicPr>
          <p:cNvPr id="4" name="Picture 3" descr="Stressed healthcare worker">
            <a:extLst>
              <a:ext uri="{FF2B5EF4-FFF2-40B4-BE49-F238E27FC236}">
                <a16:creationId xmlns:a16="http://schemas.microsoft.com/office/drawing/2014/main" id="{B38439B7-6034-4B33-99C0-B2D8623FF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"/>
          <a:stretch/>
        </p:blipFill>
        <p:spPr>
          <a:xfrm>
            <a:off x="1706880" y="2087880"/>
            <a:ext cx="5784978" cy="388620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/>
          <a:p>
            <a:r>
              <a:rPr lang="en-US" sz="1800" b="1" dirty="0"/>
              <a:t>Helplessness</a:t>
            </a:r>
            <a:r>
              <a:rPr lang="en-US" sz="1800" dirty="0"/>
              <a:t> to alleviate </a:t>
            </a:r>
            <a:r>
              <a:rPr lang="en-US" sz="1800" b="1" dirty="0"/>
              <a:t>patients</a:t>
            </a:r>
            <a:r>
              <a:rPr lang="en-US" sz="1800" dirty="0"/>
              <a:t>’ misery: fear, loneliness, physical suffering </a:t>
            </a:r>
          </a:p>
          <a:p>
            <a:r>
              <a:rPr lang="en-US" sz="1800" b="1" dirty="0"/>
              <a:t>Helplessness </a:t>
            </a:r>
            <a:r>
              <a:rPr lang="en-US" sz="1800" dirty="0"/>
              <a:t>to address </a:t>
            </a:r>
            <a:r>
              <a:rPr lang="en-US" sz="1800" b="1" dirty="0"/>
              <a:t>families</a:t>
            </a:r>
            <a:r>
              <a:rPr lang="en-US" sz="1800" dirty="0"/>
              <a:t>’ needs: contact with patients, disbelief about prognosis, need for reassurance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935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Profound, repeated, or unrelieved moral distress can lead to </a:t>
            </a:r>
            <a:r>
              <a:rPr lang="en-US" i="1" dirty="0"/>
              <a:t>moral injury</a:t>
            </a:r>
            <a:r>
              <a:rPr lang="en-US" dirty="0"/>
              <a:t> – a psychological wound resulting from witnessing* or participating in a morally transgressive act</a:t>
            </a:r>
          </a:p>
          <a:p>
            <a:r>
              <a:rPr lang="en-US" dirty="0"/>
              <a:t>“a toxic, festering mix of dread, guilt, and shame” </a:t>
            </a:r>
          </a:p>
          <a:p>
            <a:r>
              <a:rPr lang="en-US" dirty="0"/>
              <a:t>Characterized by shame, remorse, self-harm, poor self-care, substance abuse, self-loathing, self-condemning thoughts, and decreased empathy</a:t>
            </a:r>
          </a:p>
          <a:p>
            <a:r>
              <a:rPr lang="en-US" dirty="0"/>
              <a:t>Paradoxically, can be deepened by casual “thank you to our health care heroes” or “thank you for your service”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Resilience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 resilience is the ability to </a:t>
            </a:r>
            <a:r>
              <a:rPr lang="en-US" i="1" dirty="0"/>
              <a:t>sustain,</a:t>
            </a:r>
            <a:r>
              <a:rPr lang="en-US" dirty="0"/>
              <a:t> </a:t>
            </a:r>
            <a:r>
              <a:rPr lang="en-US" i="1" dirty="0"/>
              <a:t>restore, </a:t>
            </a:r>
            <a:r>
              <a:rPr lang="en-US" dirty="0"/>
              <a:t>or</a:t>
            </a:r>
            <a:r>
              <a:rPr lang="en-US" i="1" dirty="0"/>
              <a:t> deepen</a:t>
            </a:r>
            <a:r>
              <a:rPr lang="en-US" dirty="0"/>
              <a:t> integrity in response to moral adversity, confusion, mistakes, or setbacks</a:t>
            </a:r>
          </a:p>
          <a:p>
            <a:r>
              <a:rPr lang="en-US" dirty="0"/>
              <a:t>A capacity that can be cultivated – individually, but most effectively in community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6096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428644" y="2520950"/>
            <a:ext cx="4052887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Moral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Personal integrity – clarity about one’s core values, moral priorities and role/responsibilities; courage when these are threatened</a:t>
            </a:r>
          </a:p>
          <a:p>
            <a:pPr lvl="0"/>
            <a:r>
              <a:rPr lang="en-US" dirty="0"/>
              <a:t>Relational integrity – commitment to the moral community, ability to create integrity-preserving compromises</a:t>
            </a:r>
          </a:p>
          <a:p>
            <a:pPr lvl="0"/>
            <a:r>
              <a:rPr lang="en-US" dirty="0"/>
              <a:t>Buoyancy – not just bouncing “back” but bouncing “forward” – growing, changing, making meaning from morally difficult situations</a:t>
            </a:r>
          </a:p>
          <a:p>
            <a:r>
              <a:rPr lang="en-US" dirty="0"/>
              <a:t>Reflectiveness – ability to contextualize adversity (including moral adversity) find meaning, opportunities for personal growth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Moral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Self-regulation and self-awareness – crucial for being able to manage the distress and outrage that accompany threats to integrity</a:t>
            </a:r>
          </a:p>
          <a:p>
            <a:pPr lvl="0"/>
            <a:r>
              <a:rPr lang="en-US" dirty="0"/>
              <a:t>Moral efficacy – seeing oneself as capable to address moral problems; being able to discern, reason, act, have courage, understand the moral tensions that are at play</a:t>
            </a:r>
          </a:p>
          <a:p>
            <a:r>
              <a:rPr lang="en-US" dirty="0"/>
              <a:t>Self-stewardship – honest recognition of one’s abilities and limitations, self-compassion in response to setbacks, slips, and mistakes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“Resilience” is Not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Individuals should not be expected to weather any adversity or crisis by “being resilient”</a:t>
            </a:r>
          </a:p>
          <a:p>
            <a:r>
              <a:rPr lang="en-US" dirty="0"/>
              <a:t>Initiatives to promote wellness and moral resilience can backfire if perceived as alternatives to moral leadership</a:t>
            </a:r>
          </a:p>
          <a:p>
            <a:r>
              <a:rPr lang="en-US" dirty="0"/>
              <a:t>Leaders must recognize the constraints and competing allegiances that produce moral distress and injury and work to mitigate these</a:t>
            </a:r>
          </a:p>
          <a:p>
            <a:r>
              <a:rPr lang="en-US" dirty="0"/>
              <a:t>Part of resilience is speaking up when systems-level changes are needed</a:t>
            </a:r>
          </a:p>
          <a:p>
            <a:r>
              <a:rPr lang="en-US" dirty="0"/>
              <a:t>Importance of moral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Moral Community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654" b="15654"/>
          <a:stretch>
            <a:fillRect/>
          </a:stretch>
        </p:blipFill>
        <p:spPr>
          <a:xfrm>
            <a:off x="1706563" y="2087563"/>
            <a:ext cx="5784850" cy="3886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/>
          <a:p>
            <a:r>
              <a:rPr lang="en-US" u="sng" dirty="0"/>
              <a:t>Moral Community:</a:t>
            </a:r>
            <a:r>
              <a:rPr lang="en-US" dirty="0"/>
              <a:t> a group of people bound together for a common moral purpose, transcending self-interest, promoting the well-being of others.  </a:t>
            </a:r>
          </a:p>
        </p:txBody>
      </p:sp>
    </p:spTree>
    <p:extLst>
      <p:ext uri="{BB962C8B-B14F-4D97-AF65-F5344CB8AC3E}">
        <p14:creationId xmlns:p14="http://schemas.microsoft.com/office/powerpoint/2010/main" val="34264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Characteristics of a Moral Community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Shared values are widely understood, and members are supported in living up to those values</a:t>
            </a:r>
          </a:p>
          <a:p>
            <a:pPr lvl="0"/>
            <a:r>
              <a:rPr lang="en-US" dirty="0"/>
              <a:t>There is a shared understanding about </a:t>
            </a:r>
            <a:r>
              <a:rPr lang="en-US" i="1" dirty="0"/>
              <a:t>when</a:t>
            </a:r>
            <a:r>
              <a:rPr lang="en-US" dirty="0"/>
              <a:t> and </a:t>
            </a:r>
            <a:r>
              <a:rPr lang="en-US" i="1" dirty="0"/>
              <a:t>how</a:t>
            </a:r>
            <a:r>
              <a:rPr lang="en-US" dirty="0"/>
              <a:t> moral differences must be resolved, and when mutually respectful disagreement is appropriate</a:t>
            </a:r>
          </a:p>
          <a:p>
            <a:pPr lvl="1"/>
            <a:r>
              <a:rPr lang="en-US" dirty="0"/>
              <a:t>Differences of opinion are considered normal and treated as an opportunity to learn from each other</a:t>
            </a:r>
          </a:p>
          <a:p>
            <a:pPr lvl="0"/>
            <a:r>
              <a:rPr lang="en-US" dirty="0"/>
              <a:t>Power differences are based on genuine authority which is, in turn, based on knowledge, skill, and responsibility   </a:t>
            </a:r>
          </a:p>
          <a:p>
            <a:pPr lvl="0"/>
            <a:r>
              <a:rPr lang="en-US" dirty="0"/>
              <a:t>Communication about matters relevant to the mission or the well-being of community members is bidirectional, respectful, and timely</a:t>
            </a:r>
          </a:p>
        </p:txBody>
      </p:sp>
    </p:spTree>
    <p:extLst>
      <p:ext uri="{BB962C8B-B14F-4D97-AF65-F5344CB8AC3E}">
        <p14:creationId xmlns:p14="http://schemas.microsoft.com/office/powerpoint/2010/main" val="36146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Moral Distress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Identify: is this </a:t>
            </a:r>
            <a:r>
              <a:rPr lang="en-US" i="1" dirty="0"/>
              <a:t>moral</a:t>
            </a:r>
            <a:r>
              <a:rPr lang="en-US" dirty="0"/>
              <a:t> distress or another source of unease? </a:t>
            </a:r>
          </a:p>
          <a:p>
            <a:pPr lvl="0"/>
            <a:r>
              <a:rPr lang="en-US" dirty="0"/>
              <a:t>Identify source: </a:t>
            </a:r>
          </a:p>
          <a:p>
            <a:pPr lvl="1"/>
            <a:r>
              <a:rPr lang="en-US" dirty="0"/>
              <a:t>Moral distress may result situations in which there are no good choices</a:t>
            </a:r>
          </a:p>
          <a:p>
            <a:pPr lvl="1"/>
            <a:r>
              <a:rPr lang="en-US" dirty="0"/>
              <a:t>Moral distress may also result from moral mistakes; situations in which the constraints could have been overcome</a:t>
            </a:r>
          </a:p>
          <a:p>
            <a:r>
              <a:rPr lang="en-US" dirty="0"/>
              <a:t>Focus on the experience of moral distress for a time, then intentionally re-focus thoughts on something pleasant </a:t>
            </a:r>
          </a:p>
          <a:p>
            <a:pPr lvl="1"/>
            <a:r>
              <a:rPr lang="en-US" dirty="0"/>
              <a:t>Ideally, think about an experience in which you felt connected to something that is meaningful.  Recognize your physical response to that meaningful/positive experience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Moral Distress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 – what could/should have been different?  Was I simply caught in an impossible situation, or could I have done something more true to myself?  </a:t>
            </a:r>
          </a:p>
          <a:p>
            <a:pPr lvl="1"/>
            <a:r>
              <a:rPr lang="en-US" dirty="0"/>
              <a:t>If the first, give yourself some grace.  </a:t>
            </a:r>
          </a:p>
          <a:p>
            <a:pPr lvl="1"/>
            <a:r>
              <a:rPr lang="en-US" dirty="0"/>
              <a:t>If the second, give yourself some grace, then consider what you might go back and do, or might do differently in a similar situation</a:t>
            </a:r>
          </a:p>
          <a:p>
            <a:r>
              <a:rPr lang="en-US" dirty="0"/>
              <a:t>Shift from what I </a:t>
            </a:r>
            <a:r>
              <a:rPr lang="en-US" i="1" dirty="0"/>
              <a:t>can’t</a:t>
            </a:r>
            <a:r>
              <a:rPr lang="en-US" dirty="0"/>
              <a:t> do (including change the past) to what I </a:t>
            </a:r>
            <a:r>
              <a:rPr lang="en-US" i="1" dirty="0"/>
              <a:t>can</a:t>
            </a:r>
            <a:r>
              <a:rPr lang="en-US" dirty="0"/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684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en-US"/>
              <a:t>Public Health Emergency</a:t>
            </a:r>
            <a:endParaRPr/>
          </a:p>
        </p:txBody>
      </p:sp>
      <p:pic>
        <p:nvPicPr>
          <p:cNvPr id="180" name="Google Shape;180;p2" descr="Triage - Wikipedi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783" r="18692" b="1"/>
          <a:stretch/>
        </p:blipFill>
        <p:spPr>
          <a:xfrm>
            <a:off x="1522413" y="1905000"/>
            <a:ext cx="4416552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"/>
          <p:cNvSpPr txBox="1">
            <a:spLocks noGrp="1"/>
          </p:cNvSpPr>
          <p:nvPr>
            <p:ph type="body" idx="2"/>
          </p:nvPr>
        </p:nvSpPr>
        <p:spPr>
          <a:xfrm>
            <a:off x="6246812" y="1905000"/>
            <a:ext cx="4416552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en-US" dirty="0"/>
              <a:t>Defined by the National Disaster Medical System as </a:t>
            </a:r>
            <a:r>
              <a:rPr lang="en-US" i="1" dirty="0"/>
              <a:t>"an emergency need for health care services to respond to a disaster, significant outbreak of an infectious disease, bioterrorist attack or other significant or catastrophic event."</a:t>
            </a:r>
            <a:r>
              <a:rPr lang="en-US" dirty="0"/>
              <a:t> 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en-US" dirty="0"/>
              <a:t>Public health emergencies threaten to overwhelm a system’s surge capacity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You are not only the caregivers, but the caregivers of caregivers (and sometimes the caregivers of caregivers of caregivers …)</a:t>
            </a:r>
          </a:p>
          <a:p>
            <a:pPr lvl="0"/>
            <a:r>
              <a:rPr lang="en-US" dirty="0"/>
              <a:t>Previously-manageable problems have become difficult to manage</a:t>
            </a:r>
          </a:p>
          <a:p>
            <a:pPr lvl="0"/>
            <a:r>
              <a:rPr lang="en-US" dirty="0"/>
              <a:t>Difficult problems have become even more difficult</a:t>
            </a:r>
          </a:p>
          <a:p>
            <a:pPr lvl="0"/>
            <a:r>
              <a:rPr lang="en-US" dirty="0"/>
              <a:t>Since COVID began, there are more people in need and less variety in the concerns (similar in medical world)</a:t>
            </a:r>
          </a:p>
          <a:p>
            <a:r>
              <a:rPr lang="en-US" dirty="0"/>
              <a:t>You have your own personal and family needs: COVID-related and unrelated to COVID</a:t>
            </a:r>
          </a:p>
        </p:txBody>
      </p:sp>
    </p:spTree>
    <p:extLst>
      <p:ext uri="{BB962C8B-B14F-4D97-AF65-F5344CB8AC3E}">
        <p14:creationId xmlns:p14="http://schemas.microsoft.com/office/powerpoint/2010/main" val="20641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Moral Imperative of Self-Care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 wellness affects our ability to be present with clients, families, learners</a:t>
            </a:r>
          </a:p>
          <a:p>
            <a:r>
              <a:rPr lang="en-US" dirty="0"/>
              <a:t>Lack of self-care leads to exhaustion, burnout, risk of unprofessional behavior</a:t>
            </a:r>
          </a:p>
          <a:p>
            <a:r>
              <a:rPr lang="en-US" dirty="0"/>
              <a:t>Health care providers who practice self-care are more likely to recommend effective self-care interventions</a:t>
            </a:r>
          </a:p>
          <a:p>
            <a:r>
              <a:rPr lang="en-US" dirty="0"/>
              <a:t>Others need us to model self-care</a:t>
            </a:r>
          </a:p>
        </p:txBody>
      </p:sp>
    </p:spTree>
    <p:extLst>
      <p:ext uri="{BB962C8B-B14F-4D97-AF65-F5344CB8AC3E}">
        <p14:creationId xmlns:p14="http://schemas.microsoft.com/office/powerpoint/2010/main" val="5484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The Problems with the Moral Imperative of Self-Care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Self-care can feel like an additional burden</a:t>
            </a:r>
          </a:p>
          <a:p>
            <a:r>
              <a:rPr lang="en-US" dirty="0"/>
              <a:t>Can produce moral distress</a:t>
            </a:r>
          </a:p>
          <a:p>
            <a:r>
              <a:rPr lang="en-US" dirty="0"/>
              <a:t>Wellness initiatives can seem insincere</a:t>
            </a:r>
          </a:p>
          <a:p>
            <a:r>
              <a:rPr lang="en-US" b="1" dirty="0"/>
              <a:t>Self-care is not just instrumental, it is a matter of basic compassion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582" b="185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130D-1A09-4ADE-A17C-79E7E7FF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Duty to Care</a:t>
            </a:r>
          </a:p>
        </p:txBody>
      </p:sp>
      <p:pic>
        <p:nvPicPr>
          <p:cNvPr id="7" name="Content Placeholder 6" descr="Doctor working on computer">
            <a:extLst>
              <a:ext uri="{FF2B5EF4-FFF2-40B4-BE49-F238E27FC236}">
                <a16:creationId xmlns:a16="http://schemas.microsoft.com/office/drawing/2014/main" id="{804862B0-B587-4678-A9B0-EEC268226D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27" r="327"/>
          <a:stretch/>
        </p:blipFill>
        <p:spPr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65950-2578-4D71-BA14-3CDCA00E5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Healthcare professionals have a duty to provide care in emergencies and pandemics, even at some personal risk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6652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B35B-4CB8-4FF1-A35D-1F73D783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Foundations for the Duty to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3B3DA-066F-4A20-B63D-4F9B30D6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Fulfilling public expectation and trust</a:t>
            </a:r>
          </a:p>
          <a:p>
            <a:r>
              <a:rPr lang="en-US" dirty="0"/>
              <a:t>Fulfilling implied agreement to help those in need </a:t>
            </a:r>
          </a:p>
          <a:p>
            <a:r>
              <a:rPr lang="en-US" dirty="0"/>
              <a:t>Specialized skills </a:t>
            </a:r>
          </a:p>
          <a:p>
            <a:pPr lvl="1"/>
            <a:r>
              <a:rPr lang="en-US" dirty="0"/>
              <a:t>Therapists have unique skills and cannot easily be replaced by others </a:t>
            </a:r>
          </a:p>
          <a:p>
            <a:r>
              <a:rPr lang="en-US" dirty="0"/>
              <a:t>Found in some Codes of Ethics (e.g. NASW), though it does not appear explicitly in the APA code</a:t>
            </a:r>
          </a:p>
          <a:p>
            <a:pPr lvl="1"/>
            <a:r>
              <a:rPr lang="en-US" dirty="0"/>
              <a:t>May be inferred from Principle A (Beneficence and Nonmaleficence), Principle B (Fidelity and Responsibility) and Principle D (Justice)</a:t>
            </a:r>
          </a:p>
        </p:txBody>
      </p:sp>
    </p:spTree>
    <p:extLst>
      <p:ext uri="{BB962C8B-B14F-4D97-AF65-F5344CB8AC3E}">
        <p14:creationId xmlns:p14="http://schemas.microsoft.com/office/powerpoint/2010/main" val="15428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5C58-F44F-45B8-BE35-0CB1E35A6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and Co-relative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B7148-582A-49FA-B7B1-06CA5F54B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dirty="0"/>
              <a:t>Duty of stewardship of one’s own labor as a limited resource </a:t>
            </a:r>
          </a:p>
          <a:p>
            <a:pPr lvl="1"/>
            <a:r>
              <a:rPr lang="en-US" altLang="en-US" dirty="0"/>
              <a:t>i.e. balance duty to care for </a:t>
            </a:r>
            <a:r>
              <a:rPr lang="en-US" altLang="en-US" i="1" dirty="0"/>
              <a:t>current </a:t>
            </a:r>
            <a:r>
              <a:rPr lang="en-US" altLang="en-US" dirty="0"/>
              <a:t>patients with duty to care for </a:t>
            </a:r>
            <a:r>
              <a:rPr lang="en-US" altLang="en-US" i="1" dirty="0"/>
              <a:t>future</a:t>
            </a:r>
            <a:r>
              <a:rPr lang="en-US" altLang="en-US" dirty="0"/>
              <a:t> patients </a:t>
            </a:r>
          </a:p>
          <a:p>
            <a:r>
              <a:rPr lang="en-US" altLang="en-US" dirty="0"/>
              <a:t>Duties to self and vulnerable others (single parents, caregivers of elderly parents, etc.)</a:t>
            </a:r>
          </a:p>
          <a:p>
            <a:r>
              <a:rPr lang="en-US" dirty="0"/>
              <a:t>Systems’ duty to protect Health Care Providers</a:t>
            </a:r>
          </a:p>
          <a:p>
            <a:pPr lvl="1"/>
            <a:r>
              <a:rPr lang="en-US" altLang="en-US" dirty="0"/>
              <a:t>Provide for safety (including adequate staffing) of HCP during pandemic</a:t>
            </a:r>
          </a:p>
          <a:p>
            <a:pPr lvl="1"/>
            <a:r>
              <a:rPr lang="en-US" altLang="en-US" dirty="0"/>
              <a:t>Provide for vulnerable third parties that are related to HCP during pandemics</a:t>
            </a:r>
          </a:p>
          <a:p>
            <a:endParaRPr lang="en-US" sz="2399" dirty="0"/>
          </a:p>
          <a:p>
            <a:pPr marL="0" indent="0">
              <a:buNone/>
            </a:pPr>
            <a:endParaRPr lang="en-US" sz="2399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Duty to Care is Not Unlimited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Self-Care and the Duty to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Evaluate and re-evaluate your own needs honestly</a:t>
            </a:r>
          </a:p>
          <a:p>
            <a:r>
              <a:rPr lang="en-US" dirty="0"/>
              <a:t>Discuss with colleagues</a:t>
            </a:r>
          </a:p>
          <a:p>
            <a:pPr lvl="1"/>
            <a:r>
              <a:rPr lang="en-US" dirty="0"/>
              <a:t>Is there a reasonable community standard that can support you?</a:t>
            </a:r>
          </a:p>
          <a:p>
            <a:r>
              <a:rPr lang="en-US" dirty="0"/>
              <a:t>How would you think this situation *should* play out if you were someone else in this scenario? </a:t>
            </a:r>
          </a:p>
          <a:p>
            <a:pPr lvl="1"/>
            <a:r>
              <a:rPr lang="en-US" dirty="0"/>
              <a:t>NOT what would you want, what would you think justified</a:t>
            </a:r>
            <a:endParaRPr lang="en-US" sz="2399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 personal gains of any kind</a:t>
            </a:r>
          </a:p>
          <a:p>
            <a:r>
              <a:rPr lang="en-US" dirty="0"/>
              <a:t>Set healthy boundaries and reassess periodically</a:t>
            </a:r>
          </a:p>
          <a:p>
            <a:pPr lvl="1"/>
            <a:r>
              <a:rPr lang="en-US" dirty="0"/>
              <a:t>Don’t be too flexible!</a:t>
            </a:r>
          </a:p>
          <a:p>
            <a:r>
              <a:rPr lang="en-US" dirty="0"/>
              <a:t>Offer and ask for mutual support </a:t>
            </a:r>
          </a:p>
          <a:p>
            <a:pPr lvl="1"/>
            <a:r>
              <a:rPr lang="en-US" dirty="0"/>
              <a:t>“People who know”</a:t>
            </a:r>
          </a:p>
          <a:p>
            <a:pPr lvl="1"/>
            <a:r>
              <a:rPr lang="en-US" dirty="0"/>
              <a:t>Others’ perspectives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Mental Health: the New Normal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" indent="0">
              <a:buNone/>
            </a:pPr>
            <a:r>
              <a:rPr lang="en-US" dirty="0"/>
              <a:t>Types</a:t>
            </a:r>
          </a:p>
          <a:p>
            <a:r>
              <a:rPr lang="en-US" dirty="0"/>
              <a:t>Telehealth for individual therapy and group therapy</a:t>
            </a:r>
          </a:p>
          <a:p>
            <a:r>
              <a:rPr lang="en-US" dirty="0"/>
              <a:t>Mental health apps</a:t>
            </a:r>
          </a:p>
          <a:p>
            <a:r>
              <a:rPr lang="en-US" dirty="0"/>
              <a:t>Therapeutic email</a:t>
            </a:r>
          </a:p>
          <a:p>
            <a:r>
              <a:rPr lang="en-US" dirty="0"/>
              <a:t>Mental health </a:t>
            </a:r>
            <a:r>
              <a:rPr lang="en-US" dirty="0" err="1"/>
              <a:t>warmlines</a:t>
            </a:r>
            <a:r>
              <a:rPr lang="en-US" dirty="0"/>
              <a:t> (NAMI has a list by state, including those that take out of state callers)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0" y="2705100"/>
            <a:ext cx="4096276" cy="2667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609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Mental Health: Upsides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Broader access</a:t>
            </a:r>
          </a:p>
          <a:p>
            <a:pPr lvl="1"/>
            <a:r>
              <a:rPr lang="en-US" dirty="0"/>
              <a:t>Travel time and distance</a:t>
            </a:r>
          </a:p>
          <a:p>
            <a:pPr lvl="1"/>
            <a:r>
              <a:rPr lang="en-US" dirty="0"/>
              <a:t>Some clients are more comfortable connecting with technology</a:t>
            </a:r>
          </a:p>
          <a:p>
            <a:pPr lvl="1"/>
            <a:r>
              <a:rPr lang="en-US" dirty="0"/>
              <a:t>Greater access to a variety of therapists – could help bridge language and culture gaps</a:t>
            </a:r>
          </a:p>
          <a:p>
            <a:r>
              <a:rPr lang="en-US" dirty="0"/>
              <a:t>Appointment times of varying lengths</a:t>
            </a:r>
          </a:p>
          <a:p>
            <a:r>
              <a:rPr lang="en-US" dirty="0"/>
              <a:t>May be more affordable</a:t>
            </a:r>
          </a:p>
          <a:p>
            <a:r>
              <a:rPr lang="en-US" dirty="0"/>
              <a:t>Fewer no-shows</a:t>
            </a:r>
          </a:p>
          <a:p>
            <a:r>
              <a:rPr lang="en-US" dirty="0"/>
              <a:t>May reduce stigma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 sz="4400" dirty="0"/>
              <a:t>Operating Capacity Continuum</a:t>
            </a:r>
            <a:endParaRPr dirty="0"/>
          </a:p>
        </p:txBody>
      </p:sp>
      <p:sp>
        <p:nvSpPr>
          <p:cNvPr id="214" name="Google Shape;214;p6"/>
          <p:cNvSpPr txBox="1">
            <a:spLocks noGrp="1"/>
          </p:cNvSpPr>
          <p:nvPr>
            <p:ph type="body" idx="2"/>
          </p:nvPr>
        </p:nvSpPr>
        <p:spPr>
          <a:xfrm>
            <a:off x="1522413" y="3429000"/>
            <a:ext cx="2743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80"/>
              <a:buNone/>
            </a:pPr>
            <a:r>
              <a:rPr lang="en-US" sz="2800" b="1" dirty="0"/>
              <a:t>Conventional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80"/>
              <a:buNone/>
            </a:pPr>
            <a:r>
              <a:rPr lang="en-US" sz="2800" b="1" dirty="0"/>
              <a:t>Contingency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80"/>
              <a:buNone/>
            </a:pPr>
            <a:r>
              <a:rPr lang="en-US" sz="2800" b="1" dirty="0"/>
              <a:t>Crisis</a:t>
            </a:r>
            <a:endParaRPr dirty="0"/>
          </a:p>
        </p:txBody>
      </p:sp>
      <p:grpSp>
        <p:nvGrpSpPr>
          <p:cNvPr id="215" name="Google Shape;215;p6"/>
          <p:cNvGrpSpPr/>
          <p:nvPr/>
        </p:nvGrpSpPr>
        <p:grpSpPr>
          <a:xfrm>
            <a:off x="4675568" y="2381952"/>
            <a:ext cx="5791200" cy="3298054"/>
            <a:chOff x="0" y="294072"/>
            <a:chExt cx="5791200" cy="3298054"/>
          </a:xfrm>
        </p:grpSpPr>
        <p:sp>
          <p:nvSpPr>
            <p:cNvPr id="216" name="Google Shape;216;p6"/>
            <p:cNvSpPr/>
            <p:nvPr/>
          </p:nvSpPr>
          <p:spPr>
            <a:xfrm>
              <a:off x="0" y="294072"/>
              <a:ext cx="5791200" cy="1062871"/>
            </a:xfrm>
            <a:prstGeom prst="roundRect">
              <a:avLst>
                <a:gd name="adj" fmla="val 16667"/>
              </a:avLst>
            </a:prstGeom>
            <a:solidFill>
              <a:srgbClr val="0D6DC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 txBox="1"/>
            <p:nvPr/>
          </p:nvSpPr>
          <p:spPr>
            <a:xfrm>
              <a:off x="51885" y="345957"/>
              <a:ext cx="5687430" cy="959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lang="en-US" sz="1900" b="1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Conventional Capacity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Ordinary use of resources (spaces, staff, and supplies) 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Ordinary standard of care</a:t>
              </a:r>
              <a:endParaRPr dirty="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0" y="1411664"/>
              <a:ext cx="5791200" cy="1062871"/>
            </a:xfrm>
            <a:prstGeom prst="roundRect">
              <a:avLst>
                <a:gd name="adj" fmla="val 16667"/>
              </a:avLst>
            </a:prstGeom>
            <a:solidFill>
              <a:srgbClr val="0D6DC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 txBox="1"/>
            <p:nvPr/>
          </p:nvSpPr>
          <p:spPr>
            <a:xfrm>
              <a:off x="51885" y="1463549"/>
              <a:ext cx="5687430" cy="959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lang="en-US" sz="1900" b="1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Contingency Capacity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Disruption of ordinary use of resources and practices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Care provided is </a:t>
              </a:r>
              <a:r>
                <a:rPr lang="en-US" sz="1900" i="1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functionally equivalent </a:t>
              </a: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to usual standards</a:t>
              </a:r>
              <a:endParaRPr dirty="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0" y="2529255"/>
              <a:ext cx="5791200" cy="1062871"/>
            </a:xfrm>
            <a:prstGeom prst="roundRect">
              <a:avLst>
                <a:gd name="adj" fmla="val 16667"/>
              </a:avLst>
            </a:prstGeom>
            <a:solidFill>
              <a:srgbClr val="0D6DC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 txBox="1"/>
            <p:nvPr/>
          </p:nvSpPr>
          <p:spPr>
            <a:xfrm>
              <a:off x="51885" y="2581140"/>
              <a:ext cx="5687430" cy="959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lang="en-US" sz="1900" b="1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Crisis Capacity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Inadequate resources to meet standard of care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Wingdings" panose="05000000000000000000" pitchFamily="2" charset="2"/>
                <a:buChar char="§"/>
              </a:pP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Goal is </a:t>
              </a:r>
              <a:r>
                <a:rPr lang="en-US" sz="1900" i="1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sufficiency of care </a:t>
              </a:r>
              <a:r>
                <a:rPr lang="en-US" sz="1900" dirty="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(provide the best possible care given the circumstances)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Mental Health: Risks and Downsides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Lack of evidence about efficacy</a:t>
            </a:r>
          </a:p>
          <a:p>
            <a:r>
              <a:rPr lang="en-US" dirty="0"/>
              <a:t>Limited access</a:t>
            </a:r>
          </a:p>
          <a:p>
            <a:r>
              <a:rPr lang="en-US" dirty="0"/>
              <a:t>Lack of regulations</a:t>
            </a:r>
          </a:p>
          <a:p>
            <a:r>
              <a:rPr lang="en-US" dirty="0"/>
              <a:t>Relaxed accountability </a:t>
            </a:r>
          </a:p>
          <a:p>
            <a:r>
              <a:rPr lang="en-US" dirty="0"/>
              <a:t>Privacy and confidentiality</a:t>
            </a:r>
          </a:p>
          <a:p>
            <a:pPr lvl="1"/>
            <a:r>
              <a:rPr lang="en-US" dirty="0"/>
              <a:t>potential for government  and corporate misuse, surveillance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45" y="2819400"/>
            <a:ext cx="4354286" cy="24384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6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Tele-Mental Health: Risks and Downsides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Difficulties establishing therapeutic alliance</a:t>
            </a:r>
          </a:p>
          <a:p>
            <a:r>
              <a:rPr lang="en-US" dirty="0"/>
              <a:t>Limited availability of nonverbal cues</a:t>
            </a:r>
          </a:p>
          <a:p>
            <a:r>
              <a:rPr lang="en-US" dirty="0"/>
              <a:t>Difficulties managing intense client emotions</a:t>
            </a:r>
          </a:p>
          <a:p>
            <a:r>
              <a:rPr lang="en-US" dirty="0"/>
              <a:t>Patient safety, safety of others may be compromised</a:t>
            </a:r>
          </a:p>
          <a:p>
            <a:r>
              <a:rPr lang="en-US" dirty="0"/>
              <a:t>Group dynamics require greater attention</a:t>
            </a:r>
          </a:p>
          <a:p>
            <a:r>
              <a:rPr lang="en-US" dirty="0"/>
              <a:t>Client objections (from dislike to feeling threatened) </a:t>
            </a:r>
          </a:p>
          <a:p>
            <a:r>
              <a:rPr lang="en-US" dirty="0"/>
              <a:t>Technical challenges (unreliable internet service, low image resolution, audio quality and delay) </a:t>
            </a:r>
          </a:p>
        </p:txBody>
      </p:sp>
    </p:spTree>
    <p:extLst>
      <p:ext uri="{BB962C8B-B14F-4D97-AF65-F5344CB8AC3E}">
        <p14:creationId xmlns:p14="http://schemas.microsoft.com/office/powerpoint/2010/main" val="28984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your platform is HIPAA-compliant</a:t>
            </a:r>
          </a:p>
          <a:p>
            <a:r>
              <a:rPr lang="en-US" dirty="0"/>
              <a:t>Implement procedures for the safe storage, transfer, and disposal of patient data </a:t>
            </a:r>
          </a:p>
          <a:p>
            <a:pPr lvl="1"/>
            <a:r>
              <a:rPr lang="en-US" dirty="0"/>
              <a:t>Encryption</a:t>
            </a:r>
          </a:p>
          <a:p>
            <a:pPr lvl="1"/>
            <a:r>
              <a:rPr lang="en-US" dirty="0"/>
              <a:t>Firewalls</a:t>
            </a:r>
          </a:p>
          <a:p>
            <a:pPr lvl="1"/>
            <a:r>
              <a:rPr lang="en-US" dirty="0"/>
              <a:t>Anti-virus and anti-malware software</a:t>
            </a:r>
          </a:p>
          <a:p>
            <a:r>
              <a:rPr lang="en-US" dirty="0"/>
              <a:t>Have a plan in case of a data breach</a:t>
            </a:r>
          </a:p>
          <a:p>
            <a:r>
              <a:rPr lang="en-US" dirty="0"/>
              <a:t>Inform patients about the measures you are taking to protect their privacy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Initial Visit</a:t>
            </a:r>
            <a:br>
              <a:rPr lang="en-US" dirty="0"/>
            </a:br>
            <a:r>
              <a:rPr lang="en-US" dirty="0"/>
              <a:t>Safety and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Inform clients about risks, benefits, alternatives to </a:t>
            </a:r>
            <a:r>
              <a:rPr lang="en-US" dirty="0" err="1"/>
              <a:t>teletherapy</a:t>
            </a:r>
            <a:endParaRPr lang="en-US" dirty="0"/>
          </a:p>
          <a:p>
            <a:pPr lvl="1"/>
            <a:r>
              <a:rPr lang="en-US" dirty="0"/>
              <a:t>Technical failure, unauthorized access to confidential information, the possibility of others overhearing the session</a:t>
            </a:r>
          </a:p>
          <a:p>
            <a:r>
              <a:rPr lang="en-US" dirty="0"/>
              <a:t>Explain mandated reporting in the event of a life-threatening emergency</a:t>
            </a:r>
          </a:p>
          <a:p>
            <a:r>
              <a:rPr lang="en-US" dirty="0"/>
              <a:t>Inform clients that if they end the session abruptly and do not answer the phone, 911 will be called for a welfare check</a:t>
            </a:r>
          </a:p>
          <a:p>
            <a:pPr lvl="1"/>
            <a:r>
              <a:rPr lang="en-US" dirty="0"/>
              <a:t>Establish a “safe word” in case they need to disconnect quickly without others nearby knowing</a:t>
            </a:r>
          </a:p>
          <a:p>
            <a:r>
              <a:rPr lang="en-US" dirty="0"/>
              <a:t>Provide the clinician’s license or registration number and type. Provide contact information of resources in the client’s area, including emergency services.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Best Practices: Initial Visit</a:t>
            </a:r>
            <a:br>
              <a:rPr lang="en-US" dirty="0"/>
            </a:br>
            <a:r>
              <a:rPr lang="en-US" dirty="0"/>
              <a:t>Nuts and Bolts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55945FC-6261-44DB-8933-AA5686749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61345"/>
              </p:ext>
            </p:extLst>
          </p:nvPr>
        </p:nvGraphicFramePr>
        <p:xfrm>
          <a:off x="4675568" y="2087880"/>
          <a:ext cx="5791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12" y="3657600"/>
            <a:ext cx="3581400" cy="20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Each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Explain that you are not recording the session</a:t>
            </a:r>
          </a:p>
          <a:p>
            <a:r>
              <a:rPr lang="en-US" dirty="0"/>
              <a:t>Ask “Where are you?”</a:t>
            </a:r>
          </a:p>
          <a:p>
            <a:pPr lvl="1"/>
            <a:r>
              <a:rPr lang="en-US" dirty="0"/>
              <a:t>Consider postponing if they are in a public setting</a:t>
            </a:r>
          </a:p>
          <a:p>
            <a:pPr lvl="1"/>
            <a:r>
              <a:rPr lang="en-US" dirty="0"/>
              <a:t>Invite them to pan the camera around; offer to pan yours around</a:t>
            </a:r>
          </a:p>
          <a:p>
            <a:r>
              <a:rPr lang="en-US" dirty="0"/>
              <a:t>Ask “Is there anyone else nearby?”</a:t>
            </a:r>
          </a:p>
          <a:p>
            <a:pPr lvl="1"/>
            <a:r>
              <a:rPr lang="en-US" dirty="0"/>
              <a:t>For both privacy and safety</a:t>
            </a:r>
          </a:p>
          <a:p>
            <a:r>
              <a:rPr lang="en-US" dirty="0"/>
              <a:t>Never be afraid to stop and ask what is going on in the client’s environment if you hear a strange noise in the background. </a:t>
            </a:r>
          </a:p>
          <a:p>
            <a:r>
              <a:rPr lang="en-US" dirty="0"/>
              <a:t>Document if there are stressors in the environment and if the connection is lost for any reason.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Across State Lines: PSYPACT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PSYPACT is a multi-state licensing compact allowing a psychologist licensed in a state that has joined PSYPACT </a:t>
            </a:r>
            <a:r>
              <a:rPr lang="en-US" b="1" dirty="0"/>
              <a:t>[includes Tennessee] </a:t>
            </a:r>
            <a:r>
              <a:rPr lang="en-US" dirty="0"/>
              <a:t>to provide </a:t>
            </a:r>
            <a:r>
              <a:rPr lang="en-US" dirty="0" err="1"/>
              <a:t>telepsychological</a:t>
            </a:r>
            <a:r>
              <a:rPr lang="en-US" dirty="0"/>
              <a:t> services or temporary in-person services to patients in other PSYPACT states. </a:t>
            </a:r>
          </a:p>
          <a:p>
            <a:r>
              <a:rPr lang="en-US" dirty="0"/>
              <a:t>A licensed psychologist in a PSYPACT state must obtain authority to practice through the compact by applying for </a:t>
            </a:r>
          </a:p>
          <a:p>
            <a:pPr lvl="1"/>
            <a:r>
              <a:rPr lang="en-US" dirty="0"/>
              <a:t>an </a:t>
            </a:r>
            <a:r>
              <a:rPr lang="en-US" dirty="0" err="1"/>
              <a:t>E.Passport</a:t>
            </a:r>
            <a:r>
              <a:rPr lang="en-US" dirty="0"/>
              <a:t> for telepsychology practice</a:t>
            </a:r>
          </a:p>
          <a:p>
            <a:pPr lvl="1"/>
            <a:r>
              <a:rPr lang="en-US" dirty="0"/>
              <a:t>an Interjurisdictional Practice Certification for temporary, in-person practice</a:t>
            </a:r>
          </a:p>
          <a:p>
            <a:r>
              <a:rPr lang="en-US" dirty="0"/>
              <a:t>The psychologist would also need to abide by the regulations set by the PSYPACT Commission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</a:rPr>
              <a:t>Source: </a:t>
            </a:r>
            <a:r>
              <a:rPr lang="en-US" sz="1800" u="sng" dirty="0">
                <a:solidFill>
                  <a:srgbClr val="002060"/>
                </a:solidFill>
              </a:rPr>
              <a:t>https://psypact.site-ym.com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Across State Lines: </a:t>
            </a:r>
            <a:br>
              <a:rPr lang="en-US" dirty="0"/>
            </a:br>
            <a:r>
              <a:rPr lang="en-US" dirty="0"/>
              <a:t>Non-PSYPACT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should be licensed or legally permitted to practice </a:t>
            </a:r>
            <a:r>
              <a:rPr lang="en-US" b="1" dirty="0"/>
              <a:t>both</a:t>
            </a:r>
            <a:r>
              <a:rPr lang="en-US" dirty="0"/>
              <a:t> where you and where your patient are physically located when services are provided.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Most states consider you to be practicing psychology where the patient is located. Some states also consider you to be practicing psychology where you are located.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Check with the relevant state’s board of psychology to find out its rules in this situation.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an emergency, the ethical and professional duties to protect patients from harm supersede other considerations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Mental health apps are useful for people who have </a:t>
            </a:r>
          </a:p>
          <a:p>
            <a:pPr lvl="1"/>
            <a:r>
              <a:rPr lang="en-US" dirty="0"/>
              <a:t>new or exacerbated problems</a:t>
            </a:r>
          </a:p>
          <a:p>
            <a:pPr lvl="1"/>
            <a:r>
              <a:rPr lang="en-US" dirty="0"/>
              <a:t>difficulty accessing care due to time or financial constraints</a:t>
            </a:r>
          </a:p>
          <a:p>
            <a:pPr lvl="1"/>
            <a:r>
              <a:rPr lang="en-US" dirty="0"/>
              <a:t>need support between sessions or after “graduating” from therapy  </a:t>
            </a:r>
          </a:p>
          <a:p>
            <a:r>
              <a:rPr lang="en-US" dirty="0"/>
              <a:t>However, the majority of mental health apps are not evidence-based.  Lowered FDA standards could lead to long-term substandard service</a:t>
            </a:r>
          </a:p>
          <a:p>
            <a:pPr lvl="1"/>
            <a:r>
              <a:rPr lang="en-US" dirty="0" err="1"/>
              <a:t>Unvetted</a:t>
            </a:r>
            <a:r>
              <a:rPr lang="en-US" dirty="0"/>
              <a:t>, ineffective apps may be “profiteering” off the mental health crisis</a:t>
            </a:r>
          </a:p>
          <a:p>
            <a:r>
              <a:rPr lang="en-US" dirty="0"/>
              <a:t>The (other) APA evaluates apps </a:t>
            </a:r>
            <a:r>
              <a:rPr lang="en-US" u="sng" dirty="0">
                <a:solidFill>
                  <a:srgbClr val="002060"/>
                </a:solidFill>
              </a:rPr>
              <a:t>https://www.psychiatry.org/psychiatrists/practice/mental-health-apps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e-mail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Promises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Used especially to</a:t>
            </a:r>
          </a:p>
          <a:p>
            <a:pPr lvl="1"/>
            <a:r>
              <a:rPr lang="en-US" dirty="0"/>
              <a:t>clarify thoughts and feelings</a:t>
            </a:r>
          </a:p>
          <a:p>
            <a:pPr lvl="1"/>
            <a:r>
              <a:rPr lang="en-US" dirty="0"/>
              <a:t>encourage adherence to between-session tasks</a:t>
            </a:r>
          </a:p>
          <a:p>
            <a:r>
              <a:rPr lang="en-US" dirty="0"/>
              <a:t>May encourage more thoughtful, reflective emotional work </a:t>
            </a:r>
          </a:p>
          <a:p>
            <a:r>
              <a:rPr lang="en-US" dirty="0"/>
              <a:t>More self-disclosure, more precise expression of beliefs and emotions </a:t>
            </a:r>
          </a:p>
          <a:p>
            <a:r>
              <a:rPr lang="en-US" dirty="0"/>
              <a:t>Some clients report greater feelings of comfort and control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Perils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F2F, written competence may not translate into competence in e-communication </a:t>
            </a:r>
          </a:p>
          <a:p>
            <a:pPr fontAlgn="base"/>
            <a:r>
              <a:rPr lang="en-US" dirty="0"/>
              <a:t>Email can increase the risk of inadvertent disclosures </a:t>
            </a:r>
          </a:p>
          <a:p>
            <a:pPr lvl="1" fontAlgn="base"/>
            <a:r>
              <a:rPr lang="en-US" dirty="0"/>
              <a:t>Third party e-interception</a:t>
            </a:r>
          </a:p>
          <a:p>
            <a:pPr lvl="1" fontAlgn="base"/>
            <a:r>
              <a:rPr lang="en-US" dirty="0"/>
              <a:t>Email errors (e.g. sending to the wrong address)</a:t>
            </a:r>
          </a:p>
          <a:p>
            <a:pPr lvl="1" fontAlgn="base"/>
            <a:r>
              <a:rPr lang="en-US" dirty="0"/>
              <a:t>Third parties may be able to open a client’s email</a:t>
            </a:r>
          </a:p>
        </p:txBody>
      </p:sp>
    </p:spTree>
    <p:extLst>
      <p:ext uri="{BB962C8B-B14F-4D97-AF65-F5344CB8AC3E}">
        <p14:creationId xmlns:p14="http://schemas.microsoft.com/office/powerpoint/2010/main" val="13105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2E69A8-381C-4C9C-B714-CD9A35EC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Ethics and Public Health Ethics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E7160-CA7A-4A85-B76E-74FB63D7D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Clinical Ethics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8D798-61AA-4CFF-A58D-5F203727D7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Focus is on </a:t>
            </a:r>
            <a:r>
              <a:rPr lang="en-US" sz="2200" b="1" dirty="0"/>
              <a:t>individual patients</a:t>
            </a:r>
          </a:p>
          <a:p>
            <a:r>
              <a:rPr lang="en-US" sz="2200" dirty="0"/>
              <a:t>Promote the care (and cure, if possible) of each patient</a:t>
            </a:r>
          </a:p>
          <a:p>
            <a:r>
              <a:rPr lang="en-US" sz="2200" dirty="0"/>
              <a:t>Maintain fidelity to the patient</a:t>
            </a:r>
          </a:p>
          <a:p>
            <a:r>
              <a:rPr lang="en-US" sz="2200" b="1" dirty="0"/>
              <a:t>Recognize the inherent worth and dignity of each person</a:t>
            </a:r>
          </a:p>
          <a:p>
            <a:r>
              <a:rPr lang="en-US" sz="2200" b="1" dirty="0"/>
              <a:t>Respect the goals and preferences of each patient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58C1CF-BCC9-432F-A9EE-7511A2C63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u="sng" dirty="0"/>
              <a:t>Public Health Ethics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8AC1FA-4933-41B0-BDF3-372B48CAFD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Focus </a:t>
            </a:r>
            <a:r>
              <a:rPr lang="en-US" sz="2200"/>
              <a:t>on </a:t>
            </a:r>
            <a:r>
              <a:rPr lang="en-US" sz="2200" b="1"/>
              <a:t>community </a:t>
            </a:r>
            <a:r>
              <a:rPr lang="en-US" sz="2200" b="1" dirty="0"/>
              <a:t>as a whole</a:t>
            </a:r>
          </a:p>
          <a:p>
            <a:pPr lvl="0">
              <a:lnSpc>
                <a:spcPct val="80000"/>
              </a:lnSpc>
            </a:pPr>
            <a:r>
              <a:rPr lang="en-US" sz="2200" dirty="0"/>
              <a:t>Promote public safety and protect community health</a:t>
            </a:r>
          </a:p>
          <a:p>
            <a:pPr lvl="0">
              <a:lnSpc>
                <a:spcPct val="80000"/>
              </a:lnSpc>
            </a:pPr>
            <a:r>
              <a:rPr lang="en-US" sz="2200" dirty="0"/>
              <a:t>Fairly allocate limited resources relative to need</a:t>
            </a:r>
          </a:p>
          <a:p>
            <a:pPr lvl="0"/>
            <a:r>
              <a:rPr lang="en-US" sz="2200" b="1" dirty="0"/>
              <a:t>Recognize moral equality of persons</a:t>
            </a:r>
          </a:p>
          <a:p>
            <a:pPr lvl="0"/>
            <a:r>
              <a:rPr lang="en-US" sz="2200" b="1" dirty="0"/>
              <a:t>Promote equity in distribution of risks and benefits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947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e-mail: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secure channels (not Panera, etc.) and email encryption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Consider a third-party escrow program, which will notify the client via email or text when they receive a message. The client can log in on a separate page to get messages that are encrypted and protected with a password.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Clarify expectations for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“Turn around time”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What can be shared by email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Reimbursement issues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Loss of social cues – can be mitigated with emoticons, capitalization and emotional bracketing e.g. [concerned] [angry]  </a:t>
            </a:r>
          </a:p>
        </p:txBody>
      </p:sp>
    </p:spTree>
    <p:extLst>
      <p:ext uri="{BB962C8B-B14F-4D97-AF65-F5344CB8AC3E}">
        <p14:creationId xmlns:p14="http://schemas.microsoft.com/office/powerpoint/2010/main" val="29731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Resume In-Person Visits?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fontAlgn="t"/>
            <a:r>
              <a:rPr lang="en-US" dirty="0"/>
              <a:t>Is the patient, therapist, or their close-contact family members at higher risk for COVID-19?</a:t>
            </a:r>
          </a:p>
          <a:p>
            <a:pPr fontAlgn="t"/>
            <a:r>
              <a:rPr lang="en-US" dirty="0"/>
              <a:t>Have you prepared your practice to minimize risk of COVID-19 transmission?</a:t>
            </a:r>
          </a:p>
          <a:p>
            <a:pPr fontAlgn="t"/>
            <a:r>
              <a:rPr lang="en-US" dirty="0"/>
              <a:t>Are there health equity or access issues (e.g., lack of reliable, low-risk transportation; no access to internet) to consider?</a:t>
            </a:r>
          </a:p>
          <a:p>
            <a:pPr marL="60960" indent="0" fontAlgn="t">
              <a:buNone/>
            </a:pPr>
            <a:r>
              <a:rPr lang="en-US" sz="1700" dirty="0"/>
              <a:t>Source: https://www.apaservices.org/practice/news/reopening-practice-covid-19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fontAlgn="t"/>
            <a:r>
              <a:rPr lang="en-US" dirty="0"/>
              <a:t>What do you believe are the risks for this patient?  How comfortable are you with risk assessment via telehealth? </a:t>
            </a:r>
          </a:p>
          <a:p>
            <a:pPr lvl="1" fontAlgn="t"/>
            <a:r>
              <a:rPr lang="en-US" dirty="0"/>
              <a:t>Is there reason to believe that an in-person assessment would be more reliable in this case?</a:t>
            </a:r>
          </a:p>
          <a:p>
            <a:pPr fontAlgn="t"/>
            <a:r>
              <a:rPr lang="en-US" dirty="0"/>
              <a:t>Would in-person therapy be more effective than telehealth for this patient in their current situation?</a:t>
            </a:r>
          </a:p>
          <a:p>
            <a:pPr fontAlgn="t"/>
            <a:r>
              <a:rPr lang="en-US" dirty="0"/>
              <a:t>What are your own feelings about telehealth?  To what degree are these affecting your thinking?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Needed for the New Normal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Laws that protect patients from data mining and surveillance</a:t>
            </a:r>
          </a:p>
          <a:p>
            <a:r>
              <a:rPr lang="en-US" dirty="0"/>
              <a:t>Plain-language informed consent for digital media</a:t>
            </a:r>
          </a:p>
          <a:p>
            <a:r>
              <a:rPr lang="en-US" dirty="0"/>
              <a:t>Evaluations, vetting of apps</a:t>
            </a:r>
          </a:p>
          <a:p>
            <a:r>
              <a:rPr lang="en-US" dirty="0"/>
              <a:t>Reimbursement for telehealth</a:t>
            </a:r>
          </a:p>
          <a:p>
            <a:r>
              <a:rPr lang="en-US" dirty="0"/>
              <a:t>Expanded access to digital media</a:t>
            </a:r>
          </a:p>
          <a:p>
            <a:r>
              <a:rPr lang="en-US" dirty="0"/>
              <a:t>Research on how digital resources work for underserved populations</a:t>
            </a:r>
          </a:p>
          <a:p>
            <a:r>
              <a:rPr lang="en-US" dirty="0"/>
              <a:t>Increased diversity of mental health providers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Psychiatric Advance Directives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altLang="en-US" sz="6200" dirty="0"/>
              <a:t>“Future-oriented consent mechanisms” for mental health treatment</a:t>
            </a:r>
          </a:p>
          <a:p>
            <a:pPr lvl="1"/>
            <a:r>
              <a:rPr lang="en-US" altLang="en-US" sz="4900" dirty="0"/>
              <a:t>Completed by people with recurrent, treatable mental illnesses during remission </a:t>
            </a:r>
          </a:p>
          <a:p>
            <a:pPr lvl="1"/>
            <a:r>
              <a:rPr lang="en-US" altLang="en-US" sz="4900" dirty="0"/>
              <a:t>May give consent for treatment against their stated wishes during future periods of decompensation  </a:t>
            </a:r>
          </a:p>
          <a:p>
            <a:r>
              <a:rPr lang="en-US" altLang="en-US" sz="6200" dirty="0"/>
              <a:t>“Ulysses Contracts”</a:t>
            </a:r>
          </a:p>
          <a:p>
            <a:r>
              <a:rPr lang="en-US" altLang="en-US" sz="6200" dirty="0"/>
              <a:t>Low prevalence (4-13%)</a:t>
            </a:r>
          </a:p>
          <a:p>
            <a:r>
              <a:rPr lang="en-US" altLang="en-US" sz="6200" dirty="0"/>
              <a:t>High latent demand (66-77%)</a:t>
            </a:r>
          </a:p>
          <a:p>
            <a:pPr marL="60960" indent="0">
              <a:buNone/>
            </a:pPr>
            <a:r>
              <a:rPr lang="en-US" altLang="en-US" sz="2900" dirty="0"/>
              <a:t>Swanson et al “Psychiatric Advance Directives Among Public Mental Health Consumers in Five US Cities: Prevalence, Demand, and Correlates” J Am </a:t>
            </a:r>
            <a:r>
              <a:rPr lang="en-US" altLang="en-US" sz="2900" dirty="0" err="1"/>
              <a:t>Acad</a:t>
            </a:r>
            <a:r>
              <a:rPr lang="en-US" altLang="en-US" sz="2900" dirty="0"/>
              <a:t> Psychiatry Law 2006 43-57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2" name="Picture 5" descr="th?&amp;id=O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08" y="3124200"/>
            <a:ext cx="4326925" cy="222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Ways to Use Psychiatric Advance Directives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 legally binding directive for use during times of incapacity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 self-advocacy plan </a:t>
            </a:r>
          </a:p>
          <a:p>
            <a:pPr lvl="1"/>
            <a:r>
              <a:rPr lang="en-US" altLang="en-US" dirty="0"/>
              <a:t>i.e. a treatment plan the individual creates for self</a:t>
            </a:r>
          </a:p>
          <a:p>
            <a:pPr lvl="1"/>
            <a:r>
              <a:rPr lang="en-US" altLang="en-US" dirty="0"/>
              <a:t>Can include goals, information about warning signs of decompensation, contingency plans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 joint crisis plan (others close to client contribute)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client is not always the only vulnerable person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 “personal assessment tool”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Surprises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Moral surprises </a:t>
            </a:r>
            <a:r>
              <a:rPr lang="en-US" dirty="0"/>
              <a:t>are situations that produce moral uncertainty, moral distress, or moral conflict for which we are unprepared</a:t>
            </a:r>
          </a:p>
          <a:p>
            <a:r>
              <a:rPr lang="en-US" dirty="0"/>
              <a:t>Sources of moral surprises (these overlap)</a:t>
            </a:r>
          </a:p>
          <a:p>
            <a:pPr lvl="1"/>
            <a:r>
              <a:rPr lang="en-US" dirty="0"/>
              <a:t>novel situation (never thought of that)</a:t>
            </a:r>
          </a:p>
          <a:p>
            <a:pPr lvl="1"/>
            <a:r>
              <a:rPr lang="en-US" dirty="0"/>
              <a:t>unprepared for a scenario (“should have read that memo, should have secured that resource, etc.)</a:t>
            </a:r>
          </a:p>
          <a:p>
            <a:pPr lvl="1"/>
            <a:r>
              <a:rPr lang="en-US" dirty="0"/>
              <a:t>common situation but normal resources or ways of handling it not available</a:t>
            </a:r>
          </a:p>
          <a:p>
            <a:r>
              <a:rPr lang="en-US" dirty="0"/>
              <a:t>Examples?</a:t>
            </a:r>
          </a:p>
        </p:txBody>
      </p:sp>
    </p:spTree>
    <p:extLst>
      <p:ext uri="{BB962C8B-B14F-4D97-AF65-F5344CB8AC3E}">
        <p14:creationId xmlns:p14="http://schemas.microsoft.com/office/powerpoint/2010/main" val="36667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am I most worried about?</a:t>
            </a:r>
          </a:p>
          <a:p>
            <a:pPr lvl="0"/>
            <a:r>
              <a:rPr lang="en-US" dirty="0"/>
              <a:t>Is this situation relevantly like another situation that is morally clear?</a:t>
            </a:r>
          </a:p>
          <a:p>
            <a:pPr lvl="0"/>
            <a:r>
              <a:rPr lang="en-US" dirty="0"/>
              <a:t>What are the risks of each option?  To whom?  How likely are the risks?  How serious?  What can be mitigated? </a:t>
            </a:r>
          </a:p>
          <a:p>
            <a:pPr lvl="0"/>
            <a:r>
              <a:rPr lang="en-US" dirty="0"/>
              <a:t>What are the benefits of each option? For whom? How certain?</a:t>
            </a:r>
          </a:p>
          <a:p>
            <a:pPr lvl="0"/>
            <a:r>
              <a:rPr lang="en-US" dirty="0"/>
              <a:t>Would the action I’m considering set a precedent?</a:t>
            </a:r>
          </a:p>
          <a:p>
            <a:pPr lvl="0"/>
            <a:r>
              <a:rPr lang="en-US" dirty="0"/>
              <a:t>What would a trusted mentor do?  (What would I advise a junior colleague to do?)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When there is guidance that pertains, follow it.</a:t>
            </a:r>
          </a:p>
          <a:p>
            <a:pPr lvl="0"/>
            <a:r>
              <a:rPr lang="en-US" dirty="0"/>
              <a:t>Reach out to a colleague for advice </a:t>
            </a:r>
            <a:r>
              <a:rPr lang="en-US" i="1" dirty="0"/>
              <a:t>and</a:t>
            </a:r>
            <a:r>
              <a:rPr lang="en-US" dirty="0"/>
              <a:t> debrief</a:t>
            </a:r>
          </a:p>
          <a:p>
            <a:pPr lvl="0"/>
            <a:r>
              <a:rPr lang="en-US" dirty="0"/>
              <a:t>Listen to your moral distress</a:t>
            </a:r>
          </a:p>
          <a:p>
            <a:r>
              <a:rPr lang="en-US" dirty="0"/>
              <a:t>Remember that </a:t>
            </a:r>
            <a:r>
              <a:rPr lang="en-US" i="1" dirty="0"/>
              <a:t>ought</a:t>
            </a:r>
            <a:r>
              <a:rPr lang="en-US" dirty="0"/>
              <a:t> implies </a:t>
            </a:r>
            <a:r>
              <a:rPr lang="en-US" i="1" dirty="0"/>
              <a:t>can</a:t>
            </a:r>
            <a:r>
              <a:rPr lang="en-US" dirty="0"/>
              <a:t>: be honest about what you can and cannot do</a:t>
            </a:r>
          </a:p>
          <a:p>
            <a:pPr lvl="0"/>
            <a:r>
              <a:rPr lang="en-US" dirty="0"/>
              <a:t>Identify the central moral issues and distinguish from moral noise</a:t>
            </a:r>
          </a:p>
          <a:p>
            <a:pPr lvl="0"/>
            <a:r>
              <a:rPr lang="en-US" dirty="0"/>
              <a:t>Don’t settle in to a practice too quickly when you have to do something without enough information to make a solid decision.  Be prepared to learn from experience.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/>
            <a:r>
              <a:rPr lang="en-US" dirty="0"/>
              <a:t>Gather as much factual information as reasonable</a:t>
            </a:r>
          </a:p>
          <a:p>
            <a:pPr fontAlgn="t"/>
            <a:r>
              <a:rPr lang="en-US" dirty="0"/>
              <a:t>Be aware of recommendations from public health officials, professional societies, and regulators</a:t>
            </a:r>
          </a:p>
          <a:p>
            <a:pPr fontAlgn="t"/>
            <a:r>
              <a:rPr lang="en-US" dirty="0"/>
              <a:t>Consult with colleagues as needed</a:t>
            </a:r>
          </a:p>
          <a:p>
            <a:pPr fontAlgn="t"/>
            <a:r>
              <a:rPr lang="en-US" dirty="0"/>
              <a:t>Document all clinical and office policy decisions</a:t>
            </a:r>
          </a:p>
          <a:p>
            <a:pPr fontAlgn="t"/>
            <a:r>
              <a:rPr lang="en-US" dirty="0"/>
              <a:t>Practice intentional self-care</a:t>
            </a:r>
          </a:p>
          <a:p>
            <a:pPr marL="0" indent="0">
              <a:buNone/>
              <a:defRPr/>
            </a:pPr>
            <a:r>
              <a:rPr lang="en-US" sz="1800" dirty="0">
                <a:effectLst/>
              </a:rPr>
              <a:t>Source: APA “</a:t>
            </a:r>
            <a:r>
              <a:rPr lang="en-US" sz="1800" dirty="0"/>
              <a:t>COVID-19: What the Ethics Code says about reopening your practice now”</a:t>
            </a:r>
          </a:p>
          <a:p>
            <a:pPr marL="0" indent="0">
              <a:buNone/>
              <a:defRPr/>
            </a:pPr>
            <a:endParaRPr lang="en-US" dirty="0">
              <a:effectLst/>
            </a:endParaRPr>
          </a:p>
          <a:p>
            <a:pPr lvl="1">
              <a:defRPr/>
            </a:pPr>
            <a:endParaRPr lang="en-US" dirty="0">
              <a:effectLst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Byrne, A., Barber, R. and Lim, C.H. (2021), Impact of the COVID-19 pandemic – a mental health service perspective. </a:t>
            </a:r>
            <a:r>
              <a:rPr lang="en-US" dirty="0" err="1"/>
              <a:t>Prog</a:t>
            </a:r>
            <a:r>
              <a:rPr lang="en-US" dirty="0"/>
              <a:t>. Neurol. Psychiatry, 25: 27-33b. https://doi.org/10.1002/pnp.708</a:t>
            </a:r>
          </a:p>
          <a:p>
            <a:pPr lvl="0"/>
            <a:r>
              <a:rPr lang="en-US" dirty="0"/>
              <a:t>Di Carlo, F., </a:t>
            </a:r>
            <a:r>
              <a:rPr lang="en-US" dirty="0" err="1"/>
              <a:t>Sociali</a:t>
            </a:r>
            <a:r>
              <a:rPr lang="en-US" dirty="0"/>
              <a:t>, A., </a:t>
            </a:r>
            <a:r>
              <a:rPr lang="en-US" dirty="0" err="1"/>
              <a:t>Picutti</a:t>
            </a:r>
            <a:r>
              <a:rPr lang="en-US" dirty="0"/>
              <a:t>, E., </a:t>
            </a:r>
            <a:r>
              <a:rPr lang="en-US" dirty="0" err="1"/>
              <a:t>Pettorruso</a:t>
            </a:r>
            <a:r>
              <a:rPr lang="en-US" dirty="0"/>
              <a:t>, M., </a:t>
            </a:r>
            <a:r>
              <a:rPr lang="en-US" dirty="0" err="1"/>
              <a:t>Vellante</a:t>
            </a:r>
            <a:r>
              <a:rPr lang="en-US" dirty="0"/>
              <a:t>, F., </a:t>
            </a:r>
            <a:r>
              <a:rPr lang="en-US" dirty="0" err="1"/>
              <a:t>Verrastro</a:t>
            </a:r>
            <a:r>
              <a:rPr lang="en-US" dirty="0"/>
              <a:t>, V., </a:t>
            </a:r>
            <a:r>
              <a:rPr lang="en-US" dirty="0" err="1"/>
              <a:t>Martinotti</a:t>
            </a:r>
            <a:r>
              <a:rPr lang="en-US" dirty="0"/>
              <a:t>, G., &amp; di </a:t>
            </a:r>
            <a:r>
              <a:rPr lang="en-US" dirty="0" err="1"/>
              <a:t>Giannantonio</a:t>
            </a:r>
            <a:r>
              <a:rPr lang="en-US" dirty="0"/>
              <a:t>, M. (2021). </a:t>
            </a:r>
            <a:r>
              <a:rPr lang="en-US" dirty="0" err="1"/>
              <a:t>Telepsychiatry</a:t>
            </a:r>
            <a:r>
              <a:rPr lang="en-US" dirty="0"/>
              <a:t> and other cutting-edge technologies in COVID-19 pandemic: Bridging the distance in mental health assistance. </a:t>
            </a:r>
            <a:r>
              <a:rPr lang="en-US" i="1" dirty="0"/>
              <a:t>International journal of clinical practice</a:t>
            </a:r>
            <a:r>
              <a:rPr lang="en-US" dirty="0"/>
              <a:t>, </a:t>
            </a:r>
            <a:r>
              <a:rPr lang="en-US" i="1" dirty="0"/>
              <a:t>75</a:t>
            </a:r>
            <a:r>
              <a:rPr lang="en-US" dirty="0"/>
              <a:t>(1), e13716. https://doi.org/10.1111/ijcp.13716</a:t>
            </a:r>
          </a:p>
          <a:p>
            <a:pPr lvl="0"/>
            <a:r>
              <a:rPr lang="en-US" dirty="0" err="1"/>
              <a:t>Grieco</a:t>
            </a:r>
            <a:r>
              <a:rPr lang="en-US" dirty="0"/>
              <a:t>-Page, H., Black, C. J., </a:t>
            </a:r>
            <a:r>
              <a:rPr lang="en-US" dirty="0" err="1"/>
              <a:t>Berent</a:t>
            </a:r>
            <a:r>
              <a:rPr lang="en-US" dirty="0"/>
              <a:t>, J. M., </a:t>
            </a:r>
            <a:r>
              <a:rPr lang="en-US" dirty="0" err="1"/>
              <a:t>Gautam</a:t>
            </a:r>
            <a:r>
              <a:rPr lang="en-US" dirty="0"/>
              <a:t>, B., &amp; Betancourt, T. S. (2021). Beyond the Pandemic: Leveraging Rapid Expansions in U.S. </a:t>
            </a:r>
            <a:r>
              <a:rPr lang="en-US" dirty="0" err="1"/>
              <a:t>Telemental</a:t>
            </a:r>
            <a:r>
              <a:rPr lang="en-US" dirty="0"/>
              <a:t> Health and Digital Platforms to Address Disparities and Resolve the Digital Divide. </a:t>
            </a:r>
            <a:r>
              <a:rPr lang="en-US" i="1" dirty="0"/>
              <a:t>Frontiers in psychiatry</a:t>
            </a:r>
            <a:r>
              <a:rPr lang="en-US" dirty="0"/>
              <a:t>, </a:t>
            </a:r>
            <a:r>
              <a:rPr lang="en-US" i="1" dirty="0"/>
              <a:t>12</a:t>
            </a:r>
            <a:r>
              <a:rPr lang="en-US" dirty="0"/>
              <a:t>, 671502. https://doi.org/10.3389/fpsyt.2021.671502</a:t>
            </a:r>
          </a:p>
          <a:p>
            <a:pPr lvl="0"/>
            <a:r>
              <a:rPr lang="en-US" dirty="0"/>
              <a:t>Haller, M., Norman, S. B., Davis, B. C., Capone, C., Browne, K., &amp; Allard, C. B. (2020). A model for treating COVID-19-related guilt, shame, and moral injury. </a:t>
            </a:r>
            <a:r>
              <a:rPr lang="en-US" i="1" dirty="0"/>
              <a:t>Psychological trauma : theory, research, practice and policy</a:t>
            </a:r>
            <a:r>
              <a:rPr lang="en-US" dirty="0"/>
              <a:t>, </a:t>
            </a:r>
            <a:r>
              <a:rPr lang="en-US" i="1" dirty="0"/>
              <a:t>12</a:t>
            </a:r>
            <a:r>
              <a:rPr lang="en-US" dirty="0"/>
              <a:t>(S1), S174–S176. https://doi.org/10.1037/tra0000742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3DCD3-45BB-4FD2-A769-42653DC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Care in a Public Health Emergency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6DD7-9A7E-4D54-8B53-4980B8ED9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public health emergency requires a community focus of care</a:t>
            </a:r>
          </a:p>
          <a:p>
            <a:r>
              <a:rPr lang="en-US" dirty="0"/>
              <a:t>Clinicians are trained to care for </a:t>
            </a:r>
            <a:r>
              <a:rPr lang="en-US" b="1" dirty="0"/>
              <a:t>individuals</a:t>
            </a:r>
          </a:p>
          <a:p>
            <a:pPr lvl="1"/>
            <a:r>
              <a:rPr lang="en-US" dirty="0"/>
              <a:t>Patient goals of care still matter in a public health emergency, but have to be considered with risks and scarce resources in mind</a:t>
            </a:r>
            <a:endParaRPr lang="en-US" b="1" dirty="0"/>
          </a:p>
          <a:p>
            <a:r>
              <a:rPr lang="en-US" dirty="0"/>
              <a:t>Public health emergencies require clinicians to change their practice to respond to the care needs of </a:t>
            </a:r>
            <a:r>
              <a:rPr lang="en-US" b="1" dirty="0"/>
              <a:t>populations</a:t>
            </a:r>
          </a:p>
          <a:p>
            <a:r>
              <a:rPr lang="en-US" dirty="0"/>
              <a:t>The shift from patient-centered practice to patient care guided by public health duties creates great moral tension for clinicians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dirty="0" err="1"/>
              <a:t>Jia</a:t>
            </a:r>
            <a:r>
              <a:rPr lang="en-US" dirty="0"/>
              <a:t>, Y., Chen, O., Xiao, Z., Xiao, J., </a:t>
            </a:r>
            <a:r>
              <a:rPr lang="en-US" dirty="0" err="1"/>
              <a:t>Bian</a:t>
            </a:r>
            <a:r>
              <a:rPr lang="en-US" dirty="0"/>
              <a:t>, J., &amp; </a:t>
            </a:r>
            <a:r>
              <a:rPr lang="en-US" dirty="0" err="1"/>
              <a:t>Jia</a:t>
            </a:r>
            <a:r>
              <a:rPr lang="en-US" dirty="0"/>
              <a:t>, H. (2021). Nurses’ ethical challenges caring for people with COVID-19: A qualitative study. </a:t>
            </a:r>
            <a:r>
              <a:rPr lang="en-US" i="1" dirty="0"/>
              <a:t>Nursing Ethics</a:t>
            </a:r>
            <a:r>
              <a:rPr lang="en-US" dirty="0"/>
              <a:t>, </a:t>
            </a:r>
            <a:r>
              <a:rPr lang="en-US" i="1" dirty="0"/>
              <a:t>28</a:t>
            </a:r>
            <a:r>
              <a:rPr lang="en-US" dirty="0"/>
              <a:t>(1), 33–45. </a:t>
            </a:r>
            <a:r>
              <a:rPr lang="en-US" u="sng" dirty="0"/>
              <a:t>https://doi.org/10.1177/0969733020944453</a:t>
            </a:r>
            <a:endParaRPr lang="en-US" dirty="0"/>
          </a:p>
          <a:p>
            <a:pPr lvl="0" fontAlgn="base"/>
            <a:r>
              <a:rPr lang="en-US" dirty="0" err="1"/>
              <a:t>Kopelovich</a:t>
            </a:r>
            <a:r>
              <a:rPr lang="en-US" dirty="0"/>
              <a:t>, S. L., Monroe-</a:t>
            </a:r>
            <a:r>
              <a:rPr lang="en-US" dirty="0" err="1"/>
              <a:t>DeVita</a:t>
            </a:r>
            <a:r>
              <a:rPr lang="en-US" dirty="0"/>
              <a:t>, M., Buck, B. E., Brenner, C., Moser, L., </a:t>
            </a:r>
            <a:r>
              <a:rPr lang="en-US" dirty="0" err="1"/>
              <a:t>Jarskog</a:t>
            </a:r>
            <a:r>
              <a:rPr lang="en-US" dirty="0"/>
              <a:t>, L. F., Harker, S., &amp; </a:t>
            </a:r>
            <a:r>
              <a:rPr lang="en-US" dirty="0" err="1"/>
              <a:t>Chwastiak</a:t>
            </a:r>
            <a:r>
              <a:rPr lang="en-US" dirty="0"/>
              <a:t>, L. A. (2021). Community Mental Health Care Delivery During the COVID-19 Pandemic: Practical Strategies for Improving Care for People with Serious Mental Illness. </a:t>
            </a:r>
            <a:r>
              <a:rPr lang="en-US" i="1" dirty="0"/>
              <a:t>Community mental health journal</a:t>
            </a:r>
            <a:r>
              <a:rPr lang="en-US" dirty="0"/>
              <a:t>, </a:t>
            </a:r>
            <a:r>
              <a:rPr lang="en-US" i="1" dirty="0"/>
              <a:t>57</a:t>
            </a:r>
            <a:r>
              <a:rPr lang="en-US" dirty="0"/>
              <a:t>(3), 405–415. https://doi.org/10.1007/s10597-020-00662-z</a:t>
            </a:r>
          </a:p>
          <a:p>
            <a:pPr lvl="0" fontAlgn="base"/>
            <a:r>
              <a:rPr lang="en-US" dirty="0"/>
              <a:t>Martinez-Martin, N., </a:t>
            </a:r>
            <a:r>
              <a:rPr lang="en-US" dirty="0" err="1"/>
              <a:t>Dasgupta</a:t>
            </a:r>
            <a:r>
              <a:rPr lang="en-US" dirty="0"/>
              <a:t>, I., Carter, A., Chandler, J. A., </a:t>
            </a:r>
            <a:r>
              <a:rPr lang="en-US" dirty="0" err="1"/>
              <a:t>Kellmeyer</a:t>
            </a:r>
            <a:r>
              <a:rPr lang="en-US" dirty="0"/>
              <a:t>, P., </a:t>
            </a:r>
            <a:r>
              <a:rPr lang="en-US" dirty="0" err="1"/>
              <a:t>Kreitmair</a:t>
            </a:r>
            <a:r>
              <a:rPr lang="en-US" dirty="0"/>
              <a:t>, K., Weiss, A., &amp; Cabrera, L. Y. (2020). Ethics of Digital Mental Health During COVID-19: Crisis and Opportunities. </a:t>
            </a:r>
            <a:r>
              <a:rPr lang="en-US" i="1" dirty="0"/>
              <a:t>JMIR mental health</a:t>
            </a:r>
            <a:r>
              <a:rPr lang="en-US" dirty="0"/>
              <a:t>, </a:t>
            </a:r>
            <a:r>
              <a:rPr lang="en-US" i="1" dirty="0"/>
              <a:t>7</a:t>
            </a:r>
            <a:r>
              <a:rPr lang="en-US" dirty="0"/>
              <a:t>(12), e23776. https://doi.org/10.2196/23776  </a:t>
            </a:r>
          </a:p>
          <a:p>
            <a:pPr lvl="0"/>
            <a:r>
              <a:rPr lang="en-US" dirty="0"/>
              <a:t>Pandey, K., Thurman, M., Johnson, S. D., Acharya, A., Johnston, M., Klug, E. A., </a:t>
            </a:r>
            <a:r>
              <a:rPr lang="en-US" dirty="0" err="1"/>
              <a:t>Olwenyi</a:t>
            </a:r>
            <a:r>
              <a:rPr lang="en-US" dirty="0"/>
              <a:t>, O. A., </a:t>
            </a:r>
            <a:r>
              <a:rPr lang="en-US" dirty="0" err="1"/>
              <a:t>Rajaiah</a:t>
            </a:r>
            <a:r>
              <a:rPr lang="en-US" dirty="0"/>
              <a:t>, R., &amp; </a:t>
            </a:r>
            <a:r>
              <a:rPr lang="en-US" dirty="0" err="1"/>
              <a:t>Byrareddy</a:t>
            </a:r>
            <a:r>
              <a:rPr lang="en-US" dirty="0"/>
              <a:t>, S. N. (2021). Mental Health Issues During and After COVID-19 Vaccine Era. </a:t>
            </a:r>
            <a:r>
              <a:rPr lang="en-US" i="1" dirty="0"/>
              <a:t>Brain research bulletin</a:t>
            </a:r>
            <a:r>
              <a:rPr lang="en-US" dirty="0"/>
              <a:t>, </a:t>
            </a:r>
            <a:r>
              <a:rPr lang="en-US" i="1" dirty="0"/>
              <a:t>176</a:t>
            </a:r>
            <a:r>
              <a:rPr lang="en-US" dirty="0"/>
              <a:t>, 161–173. </a:t>
            </a:r>
            <a:r>
              <a:rPr lang="en-US" u="sng" dirty="0"/>
              <a:t>https://doi.org/10.1016/j.brainresbull.2021.08.012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/>
            <a:r>
              <a:rPr lang="en-US" dirty="0" err="1"/>
              <a:t>Puangsri</a:t>
            </a:r>
            <a:r>
              <a:rPr lang="en-US" dirty="0"/>
              <a:t>, P., </a:t>
            </a:r>
            <a:r>
              <a:rPr lang="en-US" dirty="0" err="1"/>
              <a:t>Jinanarong</a:t>
            </a:r>
            <a:r>
              <a:rPr lang="en-US" dirty="0"/>
              <a:t>, V., &amp; </a:t>
            </a:r>
            <a:r>
              <a:rPr lang="en-US" dirty="0" err="1"/>
              <a:t>Wattanapisit</a:t>
            </a:r>
            <a:r>
              <a:rPr lang="en-US" dirty="0"/>
              <a:t>, A. (2021). Impacts on and Care of Psychiatric Patients during the Outbreak of COVID-19. </a:t>
            </a:r>
            <a:r>
              <a:rPr lang="en-US" i="1" dirty="0"/>
              <a:t>Clinical practice and epidemiology in mental health : CP &amp; EMH</a:t>
            </a:r>
            <a:r>
              <a:rPr lang="en-US" dirty="0"/>
              <a:t>, </a:t>
            </a:r>
            <a:r>
              <a:rPr lang="en-US" i="1" dirty="0"/>
              <a:t>17</a:t>
            </a:r>
            <a:r>
              <a:rPr lang="en-US" dirty="0"/>
              <a:t>, 52–60. </a:t>
            </a:r>
            <a:r>
              <a:rPr lang="en-US" u="sng" dirty="0"/>
              <a:t>https://doi.org/10.2174/1745017902117010052</a:t>
            </a:r>
            <a:endParaRPr lang="en-US" dirty="0"/>
          </a:p>
          <a:p>
            <a:pPr lvl="0"/>
            <a:r>
              <a:rPr lang="en-US" dirty="0"/>
              <a:t>Rushton, CH. (2016). Moral Resilience: A Capacity for Navigating Moral Distress in Critical Care. </a:t>
            </a:r>
            <a:r>
              <a:rPr lang="en-US" i="1" dirty="0"/>
              <a:t>AACN </a:t>
            </a:r>
            <a:r>
              <a:rPr lang="en-US" i="1" dirty="0" err="1"/>
              <a:t>Adv</a:t>
            </a:r>
            <a:r>
              <a:rPr lang="en-US" i="1" dirty="0"/>
              <a:t> </a:t>
            </a:r>
            <a:r>
              <a:rPr lang="en-US" i="1" dirty="0" err="1"/>
              <a:t>Crit</a:t>
            </a:r>
            <a:r>
              <a:rPr lang="en-US" i="1" dirty="0"/>
              <a:t> Care</a:t>
            </a:r>
            <a:r>
              <a:rPr lang="en-US" dirty="0"/>
              <a:t> 1 February 2016; 27 (1): 111–119.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u="sng" dirty="0"/>
              <a:t>https://doi.org/10.4037/aacnacc2016275</a:t>
            </a:r>
            <a:endParaRPr lang="en-US" dirty="0"/>
          </a:p>
          <a:p>
            <a:pPr lvl="0"/>
            <a:r>
              <a:rPr lang="en-US" dirty="0"/>
              <a:t>Silverman, H. J., </a:t>
            </a:r>
            <a:r>
              <a:rPr lang="en-US" dirty="0" err="1"/>
              <a:t>Kheirbek</a:t>
            </a:r>
            <a:r>
              <a:rPr lang="en-US" dirty="0"/>
              <a:t>, R. E., </a:t>
            </a:r>
            <a:r>
              <a:rPr lang="en-US" dirty="0" err="1"/>
              <a:t>Moscou</a:t>
            </a:r>
            <a:r>
              <a:rPr lang="en-US" dirty="0"/>
              <a:t>-Jackson, G., &amp; Day, J. (2021). Moral distress in nurses caring for patients with Covid-19. </a:t>
            </a:r>
            <a:r>
              <a:rPr lang="en-US" i="1" dirty="0"/>
              <a:t>Nursing ethics</a:t>
            </a:r>
            <a:r>
              <a:rPr lang="en-US" dirty="0"/>
              <a:t>, 9697330211003217. Advance online publication. https://doi.org/10.1177/09697330211003217</a:t>
            </a:r>
          </a:p>
          <a:p>
            <a:pPr lvl="0"/>
            <a:r>
              <a:rPr lang="en-US" dirty="0"/>
              <a:t>Xu, H., </a:t>
            </a:r>
            <a:r>
              <a:rPr lang="en-US" dirty="0" err="1"/>
              <a:t>Stjernswärd</a:t>
            </a:r>
            <a:r>
              <a:rPr lang="en-US" dirty="0"/>
              <a:t>, S., &amp; </a:t>
            </a:r>
            <a:r>
              <a:rPr lang="en-US" dirty="0" err="1"/>
              <a:t>Glasdam</a:t>
            </a:r>
            <a:r>
              <a:rPr lang="en-US" dirty="0"/>
              <a:t>, S. (2021). Psychosocial experiences of frontline nurses working in hospital-based settings during the COVID-19 pandemic - A qualitative systematic review. </a:t>
            </a:r>
            <a:r>
              <a:rPr lang="en-US" i="1" dirty="0"/>
              <a:t>International journal of nursing studies advances</a:t>
            </a:r>
            <a:r>
              <a:rPr lang="en-US" dirty="0"/>
              <a:t>, </a:t>
            </a:r>
            <a:r>
              <a:rPr lang="en-US" i="1" dirty="0"/>
              <a:t>3</a:t>
            </a:r>
            <a:r>
              <a:rPr lang="en-US" dirty="0"/>
              <a:t>, 100037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Thank you!</a:t>
            </a:r>
          </a:p>
          <a:p>
            <a:pPr marL="0" indent="0" algn="ctr">
              <a:buNone/>
            </a:pPr>
            <a:r>
              <a:rPr lang="en-US" dirty="0"/>
              <a:t>Reactions welcome</a:t>
            </a:r>
          </a:p>
          <a:p>
            <a:pPr marL="0" indent="0" algn="ctr">
              <a:buNone/>
            </a:pPr>
            <a:r>
              <a:rPr lang="en-US" u="sng" dirty="0"/>
              <a:t>amendola@utmck.edu </a:t>
            </a:r>
          </a:p>
        </p:txBody>
      </p:sp>
    </p:spTree>
    <p:extLst>
      <p:ext uri="{BB962C8B-B14F-4D97-AF65-F5344CB8AC3E}">
        <p14:creationId xmlns:p14="http://schemas.microsoft.com/office/powerpoint/2010/main" val="37262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en-US"/>
              <a:t>Ethical Obligations during  </a:t>
            </a:r>
            <a:br>
              <a:rPr lang="en-US"/>
            </a:br>
            <a:r>
              <a:rPr lang="en-US"/>
              <a:t>Public Health Emergencies</a:t>
            </a:r>
            <a:endParaRPr/>
          </a:p>
        </p:txBody>
      </p:sp>
      <p:sp>
        <p:nvSpPr>
          <p:cNvPr id="207" name="Google Shape;207;p5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Respect for human dignity</a:t>
            </a:r>
            <a:r>
              <a:rPr lang="en-US" sz="2220" dirty="0"/>
              <a:t>: </a:t>
            </a:r>
            <a:r>
              <a:rPr lang="en-US" sz="2220" i="1" dirty="0"/>
              <a:t>all persons deserve equal respect</a:t>
            </a:r>
            <a:endParaRPr sz="2220"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Duty to plan</a:t>
            </a:r>
            <a:r>
              <a:rPr lang="en-US" sz="2220" dirty="0"/>
              <a:t>: </a:t>
            </a:r>
            <a:r>
              <a:rPr lang="en-US" sz="2220" i="1" dirty="0"/>
              <a:t>guidelines must be clear, fair, and available to assist providers</a:t>
            </a:r>
            <a:endParaRPr sz="2220"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Duty to care</a:t>
            </a:r>
            <a:r>
              <a:rPr lang="en-US" sz="2220" dirty="0"/>
              <a:t>: </a:t>
            </a:r>
            <a:r>
              <a:rPr lang="en-US" sz="2220" i="1" dirty="0"/>
              <a:t>commitment to deliver the best care with the resources available, even at personal risk</a:t>
            </a:r>
            <a:endParaRPr sz="2220"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Reciprocity</a:t>
            </a:r>
            <a:r>
              <a:rPr lang="en-US" sz="2220" dirty="0"/>
              <a:t>:</a:t>
            </a:r>
            <a:r>
              <a:rPr lang="en-US" sz="2220" i="1" dirty="0"/>
              <a:t> health care providers may justly be given priority for some scarce resources because of the unique, vital role they have in PHE </a:t>
            </a:r>
            <a:endParaRPr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Duty to steward resources</a:t>
            </a:r>
            <a:r>
              <a:rPr lang="en-US" sz="2220" i="1" dirty="0"/>
              <a:t>: according to scarcity, likelihood of renewal, reusability</a:t>
            </a:r>
            <a:endParaRPr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Distributive and procedural justice</a:t>
            </a:r>
            <a:r>
              <a:rPr lang="en-US" sz="2220" dirty="0"/>
              <a:t>: </a:t>
            </a:r>
            <a:r>
              <a:rPr lang="en-US" sz="2220" i="1" dirty="0"/>
              <a:t>consistent, fair, unbiased decisions that support health for all – and especially the most vulnerable  </a:t>
            </a:r>
            <a:endParaRPr dirty="0"/>
          </a:p>
          <a:p>
            <a:pPr marL="274320" lvl="0" indent="-2743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en-US" sz="2220" b="1" dirty="0"/>
              <a:t>Transparency</a:t>
            </a:r>
            <a:r>
              <a:rPr lang="en-US" sz="2220" dirty="0"/>
              <a:t>: </a:t>
            </a:r>
            <a:r>
              <a:rPr lang="en-US" sz="2220" i="1" dirty="0"/>
              <a:t>efficient, wide, and comprehensive communication 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Mental Health Impact of COVID-19:</a:t>
            </a:r>
            <a:br>
              <a:rPr lang="en-US" dirty="0"/>
            </a:br>
            <a:r>
              <a:rPr lang="en-US" dirty="0"/>
              <a:t>Causes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1"/>
          <a:stretch/>
        </p:blipFill>
        <p:spPr>
          <a:xfrm>
            <a:off x="1706880" y="2087880"/>
            <a:ext cx="5784978" cy="3886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923213" y="2087880"/>
            <a:ext cx="2743200" cy="3962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Lockdown and isolation</a:t>
            </a:r>
          </a:p>
          <a:p>
            <a:r>
              <a:rPr lang="en-US" dirty="0"/>
              <a:t>Job loss/economic disruption</a:t>
            </a:r>
          </a:p>
          <a:p>
            <a:r>
              <a:rPr lang="en-US" dirty="0"/>
              <a:t>Overwork for essential workers</a:t>
            </a:r>
          </a:p>
          <a:p>
            <a:r>
              <a:rPr lang="en-US" dirty="0"/>
              <a:t>Disruption of education</a:t>
            </a:r>
          </a:p>
          <a:p>
            <a:r>
              <a:rPr lang="en-US" dirty="0"/>
              <a:t>Lack of childcare</a:t>
            </a:r>
          </a:p>
          <a:p>
            <a:r>
              <a:rPr lang="en-US" dirty="0"/>
              <a:t>Social, political polarization</a:t>
            </a:r>
          </a:p>
          <a:p>
            <a:r>
              <a:rPr lang="en-US" dirty="0"/>
              <a:t>Racial and ethnic hate</a:t>
            </a:r>
          </a:p>
          <a:p>
            <a:r>
              <a:rPr lang="en-US" dirty="0"/>
              <a:t>Social losses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29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Impact of COVID-19:</a:t>
            </a:r>
            <a:br>
              <a:rPr lang="en-US" dirty="0"/>
            </a:br>
            <a:r>
              <a:rPr lang="en-US" dirty="0"/>
              <a:t>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Neurologic effects</a:t>
            </a:r>
          </a:p>
          <a:p>
            <a:pPr lvl="1"/>
            <a:r>
              <a:rPr lang="en-US" dirty="0"/>
              <a:t>Neuropathy</a:t>
            </a:r>
          </a:p>
          <a:p>
            <a:pPr lvl="1"/>
            <a:r>
              <a:rPr lang="en-US" dirty="0"/>
              <a:t>Delirium</a:t>
            </a:r>
          </a:p>
          <a:p>
            <a:pPr lvl="1"/>
            <a:r>
              <a:rPr lang="en-US" dirty="0"/>
              <a:t>Loss of taste, smell</a:t>
            </a:r>
          </a:p>
          <a:p>
            <a:r>
              <a:rPr lang="en-US" dirty="0"/>
              <a:t>Post-ICU PTSD [PITS??]</a:t>
            </a:r>
          </a:p>
          <a:p>
            <a:r>
              <a:rPr lang="en-US" dirty="0"/>
              <a:t>Long COVID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Cognitive impairment</a:t>
            </a:r>
          </a:p>
          <a:p>
            <a:pPr lvl="1"/>
            <a:r>
              <a:rPr lang="en-US" dirty="0"/>
              <a:t>Sleep disturbance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Death of friends and family</a:t>
            </a:r>
          </a:p>
          <a:p>
            <a:pPr lvl="1"/>
            <a:r>
              <a:rPr lang="en-US" dirty="0"/>
              <a:t>Multiple family members</a:t>
            </a:r>
          </a:p>
          <a:p>
            <a:r>
              <a:rPr lang="en-US" dirty="0"/>
              <a:t>Fear of contagion</a:t>
            </a:r>
          </a:p>
          <a:p>
            <a:r>
              <a:rPr lang="en-US" dirty="0"/>
              <a:t>Conflicting guidelines</a:t>
            </a:r>
          </a:p>
          <a:p>
            <a:r>
              <a:rPr lang="en-US" dirty="0"/>
              <a:t>Information overload</a:t>
            </a:r>
          </a:p>
          <a:p>
            <a:r>
              <a:rPr lang="en-US" dirty="0"/>
              <a:t>Fear, distrust of health care</a:t>
            </a:r>
          </a:p>
          <a:p>
            <a:r>
              <a:rPr lang="en-US" dirty="0"/>
              <a:t>Distrust of vaccines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2639</TotalTime>
  <Words>4796</Words>
  <Application>Microsoft Office PowerPoint</Application>
  <PresentationFormat>Custom</PresentationFormat>
  <Paragraphs>452</Paragraphs>
  <Slides>62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Corbel</vt:lpstr>
      <vt:lpstr>Wingdings</vt:lpstr>
      <vt:lpstr>Earthtones 16x9</vt:lpstr>
      <vt:lpstr>Never Waste a Crisis: Pandemics, Ethics, and Mental Health</vt:lpstr>
      <vt:lpstr>Today’s Objectives</vt:lpstr>
      <vt:lpstr>Public Health Emergency</vt:lpstr>
      <vt:lpstr>Operating Capacity Continuum</vt:lpstr>
      <vt:lpstr>Clinical Ethics and Public Health Ethics</vt:lpstr>
      <vt:lpstr>Ethical Care in a Public Health Emergency</vt:lpstr>
      <vt:lpstr>Ethical Obligations during   Public Health Emergencies</vt:lpstr>
      <vt:lpstr>Mental Health Impact of COVID-19: Causes</vt:lpstr>
      <vt:lpstr>Mental Health Impact of COVID-19: Causes</vt:lpstr>
      <vt:lpstr>Mental Health Impact of COVID-19: Increases in</vt:lpstr>
      <vt:lpstr>Social Determinants of Mental Health</vt:lpstr>
      <vt:lpstr>Vulnerable Populations</vt:lpstr>
      <vt:lpstr>Varieties of Moral Suffering</vt:lpstr>
      <vt:lpstr>Moral and Psychological Stress</vt:lpstr>
      <vt:lpstr>Moral vs. Psychological Stress</vt:lpstr>
      <vt:lpstr>Moral Distress</vt:lpstr>
      <vt:lpstr>Sources of Moral Distress Pre-COVID</vt:lpstr>
      <vt:lpstr>Moral Distress during COVID-19</vt:lpstr>
      <vt:lpstr>Sources of Moral Distress during COVID-19 for Health Care Providers</vt:lpstr>
      <vt:lpstr>Sources of Moral Distress during COVID-19 for Health Care Providers</vt:lpstr>
      <vt:lpstr>Moral Injury</vt:lpstr>
      <vt:lpstr>Moral Resilience</vt:lpstr>
      <vt:lpstr>Elements of Moral Resilience</vt:lpstr>
      <vt:lpstr>Elements of Moral Resilience</vt:lpstr>
      <vt:lpstr>Why “Resilience” is Not Enough</vt:lpstr>
      <vt:lpstr>Moral Community</vt:lpstr>
      <vt:lpstr>Characteristics of a Moral Community</vt:lpstr>
      <vt:lpstr>Responding to Moral Distress</vt:lpstr>
      <vt:lpstr>Responding to Moral Distress</vt:lpstr>
      <vt:lpstr>Part Two</vt:lpstr>
      <vt:lpstr>Self-Care</vt:lpstr>
      <vt:lpstr>The Moral Imperative of Self-Care</vt:lpstr>
      <vt:lpstr>The Problems with the Moral Imperative of Self-Care</vt:lpstr>
      <vt:lpstr>Duty to Care</vt:lpstr>
      <vt:lpstr>Professional Foundations for the Duty to Care</vt:lpstr>
      <vt:lpstr>Limits and Co-relative Duties</vt:lpstr>
      <vt:lpstr>Balancing Self-Care and the Duty to Care</vt:lpstr>
      <vt:lpstr>Digital Mental Health: the New Normal</vt:lpstr>
      <vt:lpstr>Digital Mental Health: Upsides</vt:lpstr>
      <vt:lpstr>Digital Mental Health: Risks and Downsides</vt:lpstr>
      <vt:lpstr>Tele-Mental Health: Risks and Downsides</vt:lpstr>
      <vt:lpstr>Best Practices: Infrastructure</vt:lpstr>
      <vt:lpstr>Best Practices: Initial Visit Safety and Privacy</vt:lpstr>
      <vt:lpstr>Best Practices: Initial Visit Nuts and Bolts</vt:lpstr>
      <vt:lpstr>Best Practices: Each Session</vt:lpstr>
      <vt:lpstr>Telehealth Across State Lines: PSYPACT </vt:lpstr>
      <vt:lpstr>Telehealth Across State Lines:  Non-PSYPACT states</vt:lpstr>
      <vt:lpstr>Mental Health Apps</vt:lpstr>
      <vt:lpstr>Therapeutic e-mail</vt:lpstr>
      <vt:lpstr>Therapeutic e-mail: Strategies</vt:lpstr>
      <vt:lpstr>When to Resume In-Person Visits?</vt:lpstr>
      <vt:lpstr>Needed for the New Normal </vt:lpstr>
      <vt:lpstr>Psychiatric Advance Directives</vt:lpstr>
      <vt:lpstr>Ways to Use Psychiatric Advance Directives</vt:lpstr>
      <vt:lpstr>Moral Surprises</vt:lpstr>
      <vt:lpstr>Questions to Ask</vt:lpstr>
      <vt:lpstr>Some Strategies</vt:lpstr>
      <vt:lpstr>Some Strategies</vt:lpstr>
      <vt:lpstr>Selected Bibliography</vt:lpstr>
      <vt:lpstr>Selected Bibliography</vt:lpstr>
      <vt:lpstr>Selected Bibliography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for Ethical Allocation of Scarce Resources due to COVID-19</dc:title>
  <dc:creator>Mendola, Annette</dc:creator>
  <cp:lastModifiedBy>Mendola, Annette</cp:lastModifiedBy>
  <cp:revision>196</cp:revision>
  <dcterms:created xsi:type="dcterms:W3CDTF">2020-08-14T14:04:31Z</dcterms:created>
  <dcterms:modified xsi:type="dcterms:W3CDTF">2021-11-01T21:42:42Z</dcterms:modified>
</cp:coreProperties>
</file>